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79"/>
  </p:notesMasterIdLst>
  <p:sldIdLst>
    <p:sldId id="256" r:id="rId2"/>
    <p:sldId id="257" r:id="rId3"/>
    <p:sldId id="356" r:id="rId4"/>
    <p:sldId id="281" r:id="rId5"/>
    <p:sldId id="357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Montserrat" panose="00000500000000000000" pitchFamily="2" charset="0"/>
      <p:regular r:id="rId85"/>
      <p:bold r:id="rId86"/>
      <p:italic r:id="rId87"/>
      <p:boldItalic r:id="rId88"/>
    </p:embeddedFont>
    <p:embeddedFont>
      <p:font typeface="Oswald Medium" panose="00000600000000000000" pitchFamily="2" charset="0"/>
      <p:regular r:id="rId89"/>
      <p:bold r:id="rId90"/>
    </p:embeddedFont>
    <p:embeddedFont>
      <p:font typeface="Roboto" panose="02000000000000000000" pitchFamily="2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6FD61A-1C94-40C9-BF45-8501CA0F3686}">
  <a:tblStyle styleId="{636FD61A-1C94-40C9-BF45-8501CA0F3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4" autoAdjust="0"/>
    <p:restoredTop sz="92688" autoAdjust="0"/>
  </p:normalViewPr>
  <p:slideViewPr>
    <p:cSldViewPr snapToGrid="0">
      <p:cViewPr>
        <p:scale>
          <a:sx n="120" d="100"/>
          <a:sy n="120" d="100"/>
        </p:scale>
        <p:origin x="56" y="1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b49eda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b49eda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8a1cdddc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8a1cdddc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8a1cdddc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8a1cdddc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8a1cdddc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8a1cdddc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8a1cdddc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8a1cdddc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Osservando il grafico si nota che ci sono dei picchi, ovvero il numero delle cc cresce e poi decresce. Questo significa che in corrispondenza di quel range di iterazioni sono prima comparse le sfumature di una componente che vanno a formare una vena e poi con l’aumentare della coordinata di fine queste si sono connesse formando un'unica componente che rappresenta la sezione della vena.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8a1cdddc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8a1cdddc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E’ stato sperimentato che scegliendo il valore di fine ottimo come la media degli indici corrispondenti ai primi due picchi si riesce a caratterizzare bene la vena principale profonda che è l'obiettivo di questa fase.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8a1cdddc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8a1cdddc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/>
              <a:t>Dal grafico vediamo come i livelli di fine binarizzazione calcolati abbiano una grande varianza in funzione dei piani, per questo è stato deciso di applicare un operatore di smoothing al vettore dei livelli di fine. Così facendo eliminiamo gli outlier e manteniamo l’andamento della vena lungo Z.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8a1cdddc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8a1cdddc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8a1cddd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8a1cddd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8a1cdddc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8a1cdddc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8a1cdddc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8a1cdddc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947e5839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947e5839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8a1cdddc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8a1cdddc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8a1cdddc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8a1cdddc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8a1cddd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8a1cddd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9715770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9715770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8a6c9c3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8a6c9c3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8a6c9c3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8a6c9c3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8a6c9c3f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8a6c9c3f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A6BA49C1-372F-58BC-F914-C1004989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055787BF-F8FD-FC55-3F66-181791458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1BD181E5-4866-0374-EFE3-B80134008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80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8a6c9c3f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8a6c9c3f9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8a6c9c3f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8a6c9c3f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18a6c9c3f9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18a6c9c3f9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18a6c9c3f9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18a6c9c3f9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8a6c9c3f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8a6c9c3f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8a6c9c3f9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18a6c9c3f9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8a6c9c3f9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8a6c9c3f9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8a6c9c3f9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18a6c9c3f9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197157706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197157706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18a6c9c3f9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18a6c9c3f9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8a6c9c3f9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18a6c9c3f9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18a6c9c3f9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18a6c9c3f9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8a6c9c3f9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8a6c9c3f9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18a6c9c3f9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18a6c9c3f9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18bfd18e3f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18bfd18e3f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18bfd18e3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18bfd18e3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18bfd18e3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18bfd18e3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8bfd18e3f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8bfd18e3f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8bfd18e3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18bfd18e3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>
          <a:extLst>
            <a:ext uri="{FF2B5EF4-FFF2-40B4-BE49-F238E27FC236}">
              <a16:creationId xmlns:a16="http://schemas.microsoft.com/office/drawing/2014/main" id="{B2A85757-D383-6A2B-C3AA-B3B27EA5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>
            <a:extLst>
              <a:ext uri="{FF2B5EF4-FFF2-40B4-BE49-F238E27FC236}">
                <a16:creationId xmlns:a16="http://schemas.microsoft.com/office/drawing/2014/main" id="{86CBB35C-2B25-79D9-771C-7406CFABCA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>
            <a:extLst>
              <a:ext uri="{FF2B5EF4-FFF2-40B4-BE49-F238E27FC236}">
                <a16:creationId xmlns:a16="http://schemas.microsoft.com/office/drawing/2014/main" id="{9C9B9AAF-3A85-981E-B974-5024970B0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45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18bfd18e3f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18bfd18e3f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18bfd18e3f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18bfd18e3f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18bfd18e3f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18bfd18e3f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18bfd18e3f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18bfd18e3f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18bfd18e3f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18bfd18e3f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8bfd18e3f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8bfd18e3f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18bfd18e3f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18bfd18e3f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9416d5d2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9416d5d2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19416d5d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19416d5d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19416d5d2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19416d5d2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89e30447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89e30447f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19416d5d2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19416d5d2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19416d5d2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19416d5d2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19416d5d2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19416d5d2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196604186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196604186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1966041862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1966041862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189e30447f_2_1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189e30447f_2_1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1cd60a01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1cd60a010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189e30447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189e30447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89e30447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89e30447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189e30447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189e30447f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19660418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19660418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89e30447f_2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189e30447f_2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18a1cdddc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18a1cdddc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18a1cdddc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18a1cdddc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1966041862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1966041862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18a1cdddc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18a1cdddc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89e30447f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89e30447f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8a1cdd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8a1cdd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07974" y="930166"/>
            <a:ext cx="6136025" cy="1397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800" dirty="0">
                <a:latin typeface="+mj-lt"/>
              </a:rPr>
              <a:t>PRESENTAZIONE PROGETTO </a:t>
            </a:r>
            <a:endParaRPr sz="3800" dirty="0">
              <a:latin typeface="+mj-lt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007973" y="2415301"/>
            <a:ext cx="6136025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+mj-lt"/>
              </a:rPr>
              <a:t>Sensori, Rivelatori e Dispositivi Elettronici</a:t>
            </a:r>
            <a:endParaRPr sz="1600" dirty="0">
              <a:latin typeface="+mj-l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766664" y="3234480"/>
            <a:ext cx="16106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Docente: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Prof. Antonio Iula</a:t>
            </a:r>
          </a:p>
        </p:txBody>
      </p:sp>
      <p:sp>
        <p:nvSpPr>
          <p:cNvPr id="2" name="Google Shape;230;p17">
            <a:extLst>
              <a:ext uri="{FF2B5EF4-FFF2-40B4-BE49-F238E27FC236}">
                <a16:creationId xmlns:a16="http://schemas.microsoft.com/office/drawing/2014/main" id="{B9FB13C7-A949-9AA3-3B0D-A189EFB26405}"/>
              </a:ext>
            </a:extLst>
          </p:cNvPr>
          <p:cNvSpPr txBox="1"/>
          <p:nvPr/>
        </p:nvSpPr>
        <p:spPr>
          <a:xfrm>
            <a:off x="6807855" y="3234480"/>
            <a:ext cx="229099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Studente: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Michael Pio Stolfi     68787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85" name="Google Shape;485;p4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7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486" name="Google Shape;486;p48"/>
          <p:cNvSpPr txBox="1">
            <a:spLocks noGrp="1"/>
          </p:cNvSpPr>
          <p:nvPr>
            <p:ph type="body" idx="1"/>
          </p:nvPr>
        </p:nvSpPr>
        <p:spPr>
          <a:xfrm>
            <a:off x="1212574" y="1855500"/>
            <a:ext cx="6161700" cy="1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Obiettivo di questa fase: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Calcolare la coordinata della vena più profonda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del volume invertito con una soglia elevata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Valore di fine necessario per ogni BSCAN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Procedimento iterativo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93" name="Google Shape;493;p4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494" name="Google Shape;494;p49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495" name="Google Shape;495;p49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979375" y="2211725"/>
            <a:ext cx="5401800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/>
          <p:nvPr/>
        </p:nvSpPr>
        <p:spPr>
          <a:xfrm>
            <a:off x="3740900" y="1806650"/>
            <a:ext cx="2106344" cy="296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noProof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1</a:t>
            </a:r>
          </a:p>
        </p:txBody>
      </p:sp>
      <p:sp>
        <p:nvSpPr>
          <p:cNvPr id="497" name="Google Shape;497;p49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7491850" y="3032200"/>
            <a:ext cx="15918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Nessun centroide valido (area &gt; 20)</a:t>
            </a:r>
            <a:endParaRPr sz="1300" b="1" dirty="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6" name="Google Shape;506;p50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pic>
        <p:nvPicPr>
          <p:cNvPr id="507" name="Google Shape;50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/>
          <p:nvPr/>
        </p:nvSpPr>
        <p:spPr>
          <a:xfrm>
            <a:off x="3740900" y="1806650"/>
            <a:ext cx="2401717" cy="2966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23</a:t>
            </a:r>
          </a:p>
        </p:txBody>
      </p:sp>
      <p:sp>
        <p:nvSpPr>
          <p:cNvPr id="509" name="Google Shape;509;p50"/>
          <p:cNvSpPr txBox="1">
            <a:spLocks noGrp="1"/>
          </p:cNvSpPr>
          <p:nvPr>
            <p:ph type="body" idx="1"/>
          </p:nvPr>
        </p:nvSpPr>
        <p:spPr>
          <a:xfrm>
            <a:off x="1355399" y="838850"/>
            <a:ext cx="7788599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pic>
        <p:nvPicPr>
          <p:cNvPr id="519" name="Google Shape;5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1"/>
          <p:cNvSpPr/>
          <p:nvPr/>
        </p:nvSpPr>
        <p:spPr>
          <a:xfrm>
            <a:off x="3206600" y="1824100"/>
            <a:ext cx="2947349" cy="300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Iterazione finale</a:t>
            </a:r>
          </a:p>
        </p:txBody>
      </p:sp>
      <p:sp>
        <p:nvSpPr>
          <p:cNvPr id="521" name="Google Shape;521;p51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Calcolo la coordinata (Z) di fine binarizzazione per ogni BSCAN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Procedimento iterativo 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Calcolo il numero dei centroidi  </a:t>
            </a:r>
            <a:r>
              <a:rPr lang="it" sz="1500" dirty="0">
                <a:solidFill>
                  <a:srgbClr val="FF0000"/>
                </a:solidFill>
                <a:latin typeface="+mn-lt"/>
              </a:rPr>
              <a:t>*</a:t>
            </a:r>
            <a:r>
              <a:rPr lang="it" sz="1500" dirty="0">
                <a:solidFill>
                  <a:srgbClr val="FFFFFF"/>
                </a:solidFill>
                <a:latin typeface="+mn-lt"/>
              </a:rPr>
              <a:t> per ogni iterazione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fine iter.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i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0" name="Google Shape;530;p52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>
              <a:latin typeface="+mj-lt"/>
            </a:endParaRPr>
          </a:p>
        </p:txBody>
      </p:sp>
      <p:sp>
        <p:nvSpPr>
          <p:cNvPr id="531" name="Google Shape;531;p52"/>
          <p:cNvSpPr txBox="1">
            <a:spLocks noGrp="1"/>
          </p:cNvSpPr>
          <p:nvPr>
            <p:ph type="body" idx="1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Procedendo per tutte le iterazioni stampo il numero dei centroidi in funzione delle iterazioni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32" name="Google Shape;5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175" y="1591700"/>
            <a:ext cx="3914299" cy="32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8" name="Google Shape;538;p53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dirty="0"/>
          </a:p>
        </p:txBody>
      </p:sp>
      <p:sp>
        <p:nvSpPr>
          <p:cNvPr id="539" name="Google Shape;539;p53"/>
          <p:cNvSpPr txBox="1">
            <a:spLocks noGrp="1"/>
          </p:cNvSpPr>
          <p:nvPr>
            <p:ph type="body" idx="1"/>
          </p:nvPr>
        </p:nvSpPr>
        <p:spPr>
          <a:xfrm>
            <a:off x="968507" y="799325"/>
            <a:ext cx="8175493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Scelgo il valore di fine come la media dell’iterazione in corrispondenza dei primi due picchi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Picchi: range di iterazioni in cui prima compaiono le singole sfumature di una vena e poi si connettono tra di loro diminuendo il numero totale di cc formando la sezione della vena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40" name="Google Shape;54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375" y="22879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/>
          <p:nvPr/>
        </p:nvSpPr>
        <p:spPr>
          <a:xfrm>
            <a:off x="716475" y="2386125"/>
            <a:ext cx="1186800" cy="43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dirty="0">
                <a:latin typeface="+mn-lt"/>
                <a:ea typeface="Lato"/>
                <a:cs typeface="Lato"/>
                <a:sym typeface="Lato"/>
              </a:rPr>
              <a:t>palmo (Z)</a:t>
            </a:r>
            <a:endParaRPr sz="12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1490388" y="1969525"/>
            <a:ext cx="6163234" cy="2744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Valore di fine scelto per questo piano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sz="1800" dirty="0"/>
          </a:p>
        </p:txBody>
      </p:sp>
      <p:sp>
        <p:nvSpPr>
          <p:cNvPr id="549" name="Google Shape;549;p54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Procediamo per tutti i 650 BSCAN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Plottiamo i valori di fine calcolati per ogni BSCAN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Applichiamo un operatore di smoothing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29F5A-48F6-72F5-A41E-59E3CF396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2574" y="1770805"/>
            <a:ext cx="501078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56" name="Google Shape;556;p55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>
                <a:latin typeface="+mj-lt"/>
              </a:rPr>
              <a:t>Il metodo CCM: Binarizzazione: </a:t>
            </a:r>
            <a:r>
              <a:rPr lang="it-IT" sz="1800" u="sng" dirty="0">
                <a:latin typeface="+mj-lt"/>
              </a:rPr>
              <a:t>Binarizzazione iniziale e pulizia morfologica</a:t>
            </a:r>
            <a:endParaRPr sz="1800" dirty="0">
              <a:latin typeface="+mj-lt"/>
            </a:endParaRPr>
          </a:p>
        </p:txBody>
      </p:sp>
      <p:sp>
        <p:nvSpPr>
          <p:cNvPr id="557" name="Google Shape;557;p55"/>
          <p:cNvSpPr txBox="1">
            <a:spLocks noGrp="1"/>
          </p:cNvSpPr>
          <p:nvPr>
            <p:ph type="body" idx="1"/>
          </p:nvPr>
        </p:nvSpPr>
        <p:spPr>
          <a:xfrm>
            <a:off x="1064550" y="799325"/>
            <a:ext cx="7959300" cy="122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Effettuo la prima binarizzazione del volume con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 pari a quella del palmo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 calcolata prima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di binarizzazione pari a 250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96DA0-B839-7E7D-1BDF-B647FE10D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476600"/>
            <a:ext cx="2843492" cy="2120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9ABFA-58D1-CEA3-86DB-A775676E0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79" y="2476600"/>
            <a:ext cx="2843492" cy="2129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64" name="Google Shape;564;p56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sz="1600" dirty="0"/>
          </a:p>
        </p:txBody>
      </p:sp>
      <p:sp>
        <p:nvSpPr>
          <p:cNvPr id="567" name="Google Shape;567;p56"/>
          <p:cNvSpPr/>
          <p:nvPr/>
        </p:nvSpPr>
        <p:spPr>
          <a:xfrm>
            <a:off x="1212572" y="2020801"/>
            <a:ext cx="7111678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56"/>
          <p:cNvSpPr txBox="1">
            <a:spLocks noGrp="1"/>
          </p:cNvSpPr>
          <p:nvPr>
            <p:ph type="body" idx="1"/>
          </p:nvPr>
        </p:nvSpPr>
        <p:spPr>
          <a:xfrm>
            <a:off x="1212573" y="2020801"/>
            <a:ext cx="7111677" cy="743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2 : Partendo dal palmo della mano e dirigendosi verso il basso i primi voxel che si incontrano con intensità molto basse rappresentano delle vene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75" name="Google Shape;575;p5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6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dirty="0"/>
          </a:p>
        </p:txBody>
      </p:sp>
      <p:sp>
        <p:nvSpPr>
          <p:cNvPr id="576" name="Google Shape;576;p57"/>
          <p:cNvSpPr txBox="1">
            <a:spLocks noGrp="1"/>
          </p:cNvSpPr>
          <p:nvPr>
            <p:ph type="body" idx="1"/>
          </p:nvPr>
        </p:nvSpPr>
        <p:spPr>
          <a:xfrm>
            <a:off x="1140749" y="951725"/>
            <a:ext cx="7364793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Se calcolo distanza minima vene-palmo, allora posso calcolare con precisione dove inizia il pattern venoso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74" y="1693200"/>
            <a:ext cx="5753475" cy="3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294300" y="427441"/>
            <a:ext cx="7038900" cy="4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Sommario</a:t>
            </a:r>
            <a:endParaRPr sz="30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1091650"/>
            <a:ext cx="4473454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Introduzione</a:t>
            </a:r>
            <a:endParaRPr sz="1500" dirty="0">
              <a:solidFill>
                <a:srgbClr val="FFFFFF"/>
              </a:solidFill>
              <a:latin typeface="+mj-lt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Il metodo CCM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Dati di partenza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Ridimensionamento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Estrapolazione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Binarizzazione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Isolamento del pattern venoso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Ispessimento del pattern venoso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Filtraggio delle componenti connesse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	</a:t>
            </a: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Affinamento delle vene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6076160" y="1091650"/>
            <a:ext cx="3067839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Analisi critica del metodo CCM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Conclusioni</a:t>
            </a:r>
            <a:endParaRPr sz="1500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83" name="Google Shape;583;p58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3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6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distanze vene–palmo e stima dei diametri</a:t>
            </a:r>
            <a:endParaRPr dirty="0"/>
          </a:p>
        </p:txBody>
      </p:sp>
      <p:sp>
        <p:nvSpPr>
          <p:cNvPr id="584" name="Google Shape;584;p58"/>
          <p:cNvSpPr txBox="1">
            <a:spLocks noGrp="1"/>
          </p:cNvSpPr>
          <p:nvPr>
            <p:ph type="body" idx="1"/>
          </p:nvPr>
        </p:nvSpPr>
        <p:spPr>
          <a:xfrm>
            <a:off x="1140749" y="951724"/>
            <a:ext cx="8003251" cy="676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500" dirty="0">
                <a:latin typeface="+mn-lt"/>
              </a:rPr>
              <a:t>Smusso anche il vettore distanze per ottenere un andamento più regolare e senza </a:t>
            </a:r>
            <a:r>
              <a:rPr lang="it-IT" sz="1500" dirty="0" err="1">
                <a:latin typeface="+mn-lt"/>
              </a:rPr>
              <a:t>NaN</a:t>
            </a:r>
            <a:endParaRPr lang="it-IT"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2C837-358B-D42E-A6BC-9018593D7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778714"/>
            <a:ext cx="4240060" cy="27560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91" name="Google Shape;591;p59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592" name="Google Shape;592;p59"/>
          <p:cNvSpPr txBox="1">
            <a:spLocks noGrp="1"/>
          </p:cNvSpPr>
          <p:nvPr>
            <p:ph type="body" idx="1"/>
          </p:nvPr>
        </p:nvSpPr>
        <p:spPr>
          <a:xfrm>
            <a:off x="1212574" y="1506443"/>
            <a:ext cx="72729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Ultima features da adattare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1395825" y="2668387"/>
            <a:ext cx="6834900" cy="6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59"/>
          <p:cNvSpPr txBox="1">
            <a:spLocks noGrp="1"/>
          </p:cNvSpPr>
          <p:nvPr>
            <p:ph type="body" idx="1"/>
          </p:nvPr>
        </p:nvSpPr>
        <p:spPr>
          <a:xfrm>
            <a:off x="1395825" y="2672970"/>
            <a:ext cx="68349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3 : Le vene sottili sono costituite da valori di intensità maggiori rispetto a quelle massicce profonde e si trovano più in superficie</a:t>
            </a:r>
            <a:endParaRPr sz="1500" i="1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04" name="Google Shape;604;p60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65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605" name="Google Shape;605;p60"/>
          <p:cNvSpPr txBox="1">
            <a:spLocks noGrp="1"/>
          </p:cNvSpPr>
          <p:nvPr>
            <p:ph type="body" idx="1"/>
          </p:nvPr>
        </p:nvSpPr>
        <p:spPr>
          <a:xfrm>
            <a:off x="1212574" y="1808750"/>
            <a:ext cx="72729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Proviamo diversi valori di soglia per vedere quale permette di raccogliere il maggior numero di vene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Binarizzazione incrementale iterativa con soglia compresa tra 210 e 250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6" name="Google Shape;626;p62"/>
          <p:cNvSpPr txBox="1">
            <a:spLocks noGrp="1"/>
          </p:cNvSpPr>
          <p:nvPr>
            <p:ph type="title"/>
          </p:nvPr>
        </p:nvSpPr>
        <p:spPr>
          <a:xfrm>
            <a:off x="1212574" y="192100"/>
            <a:ext cx="7931425" cy="454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Stima automatica della soglia iniziale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body" idx="1"/>
          </p:nvPr>
        </p:nvSpPr>
        <p:spPr>
          <a:xfrm>
            <a:off x="1140750" y="646924"/>
            <a:ext cx="7848300" cy="949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Plotto il grafico delle cc valide per ogni iterazione</a:t>
            </a:r>
            <a:endParaRPr sz="1500" dirty="0"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Scelgo la soglia ottima come il minimo locale della derivata più vicino al massimo locale della derivata più vicino al massimo assoluto del vettore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28" name="Google Shape;6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1563"/>
            <a:ext cx="4038938" cy="3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 txBox="1">
            <a:spLocks noGrp="1"/>
          </p:cNvSpPr>
          <p:nvPr>
            <p:ph type="body" idx="1"/>
          </p:nvPr>
        </p:nvSpPr>
        <p:spPr>
          <a:xfrm>
            <a:off x="498300" y="1709900"/>
            <a:ext cx="3805800" cy="3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il valore della </a:t>
            </a:r>
            <a:r>
              <a:rPr lang="it" sz="1100" dirty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cui ho raggiunto il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massimo assoluto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del numero delle componenti connesse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Applico un operatore di smoothing al vettore contenente il numero delle cc per iterazione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Calcolo la derivata del vettore smussato contenenti il numero delle cc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gli indici dei massimi locali della derivata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Trovo gli indici dei minimi locali della derivata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massimo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locale della derivata più vicina alla soglia trovata al punto 1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lang="it" sz="1100" b="1" i="1" dirty="0"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it" sz="1100" dirty="0">
                <a:latin typeface="Arial"/>
                <a:ea typeface="Arial"/>
                <a:cs typeface="Arial"/>
                <a:sym typeface="Arial"/>
              </a:rPr>
              <a:t> locale della derivata più vicina alla soglia trovata al punto 6 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6999700" y="4579325"/>
            <a:ext cx="278700" cy="2889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36" name="Google Shape;636;p63"/>
          <p:cNvSpPr txBox="1">
            <a:spLocks noGrp="1"/>
          </p:cNvSpPr>
          <p:nvPr>
            <p:ph type="title"/>
          </p:nvPr>
        </p:nvSpPr>
        <p:spPr>
          <a:xfrm>
            <a:off x="1212575" y="218320"/>
            <a:ext cx="7931425" cy="46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Il metodo CCM: Binarizzazione: </a:t>
            </a:r>
            <a:r>
              <a:rPr kumimoji="0" lang="it-IT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Montserrat"/>
              </a:rPr>
              <a:t>Binarizzazione finale</a:t>
            </a:r>
            <a:endParaRPr lang="it-IT" dirty="0">
              <a:latin typeface="+mj-lt"/>
            </a:endParaRPr>
          </a:p>
        </p:txBody>
      </p:sp>
      <p:sp>
        <p:nvSpPr>
          <p:cNvPr id="637" name="Google Shape;637;p63"/>
          <p:cNvSpPr txBox="1">
            <a:spLocks noGrp="1"/>
          </p:cNvSpPr>
          <p:nvPr>
            <p:ph type="body" idx="1"/>
          </p:nvPr>
        </p:nvSpPr>
        <p:spPr>
          <a:xfrm>
            <a:off x="1140750" y="799325"/>
            <a:ext cx="78483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Livello start : coordinata Z del palmo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Livello end : coordinata Z della fine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Soglia start: soglia iniziale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/>
              <a:t>Soglia end: 255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638" name="Google Shape;6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07025"/>
            <a:ext cx="5499015" cy="28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233" y="2107025"/>
            <a:ext cx="3506635" cy="28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3"/>
          <p:cNvSpPr/>
          <p:nvPr/>
        </p:nvSpPr>
        <p:spPr>
          <a:xfrm rot="10800000" flipH="1">
            <a:off x="375825" y="25793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63"/>
          <p:cNvSpPr/>
          <p:nvPr/>
        </p:nvSpPr>
        <p:spPr>
          <a:xfrm rot="10800000" flipH="1">
            <a:off x="375825" y="3646104"/>
            <a:ext cx="5091300" cy="687000"/>
          </a:xfrm>
          <a:prstGeom prst="arc">
            <a:avLst>
              <a:gd name="adj1" fmla="val 10811830"/>
              <a:gd name="adj2" fmla="val 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63"/>
          <p:cNvSpPr/>
          <p:nvPr/>
        </p:nvSpPr>
        <p:spPr>
          <a:xfrm>
            <a:off x="2017413" y="2948525"/>
            <a:ext cx="2374167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(Z)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|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sogliaIniziale</a:t>
            </a:r>
            <a:endParaRPr b="0" i="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2017413" y="4448212"/>
            <a:ext cx="2148644" cy="173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palmo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-fine(Z)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|</a:t>
            </a:r>
            <a:r>
              <a:rPr lang="it-IT"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255</a:t>
            </a:r>
          </a:p>
        </p:txBody>
      </p:sp>
      <p:sp>
        <p:nvSpPr>
          <p:cNvPr id="644" name="Google Shape;644;p63"/>
          <p:cNvSpPr/>
          <p:nvPr/>
        </p:nvSpPr>
        <p:spPr>
          <a:xfrm>
            <a:off x="4882925" y="2983400"/>
            <a:ext cx="514500" cy="144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soglia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488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24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Binarizzazione finale</a:t>
            </a:r>
            <a:endParaRPr dirty="0"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1140750" y="951725"/>
            <a:ext cx="78483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 dirty="0">
                <a:latin typeface="+mn-lt"/>
              </a:rPr>
              <a:t>Risultato finale del processo di binarizzazione </a:t>
            </a:r>
            <a:endParaRPr sz="1500" dirty="0">
              <a:latin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40377D-F1D1-ACE9-1FFF-E9F817EF0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703375"/>
            <a:ext cx="414718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4.Operazioni morfologiche</a:t>
            </a:r>
            <a:endParaRPr/>
          </a:p>
        </p:txBody>
      </p:sp>
      <p:sp>
        <p:nvSpPr>
          <p:cNvPr id="660" name="Google Shape;660;p65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33237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Isolamento del pattern venoso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661" name="Google Shape;661;p65"/>
          <p:cNvSpPr txBox="1">
            <a:spLocks noGrp="1"/>
          </p:cNvSpPr>
          <p:nvPr>
            <p:ph type="body" idx="1"/>
          </p:nvPr>
        </p:nvSpPr>
        <p:spPr>
          <a:xfrm>
            <a:off x="5468988" y="1304975"/>
            <a:ext cx="27180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Inspessimento</a:t>
            </a:r>
            <a:endParaRPr sz="15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62" name="Google Shape;6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" y="1806575"/>
            <a:ext cx="3785671" cy="30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139" y="1806575"/>
            <a:ext cx="3785675" cy="303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9" name="Google Shape;669;p6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5.Filtraggio</a:t>
            </a:r>
            <a:endParaRPr/>
          </a:p>
        </p:txBody>
      </p:sp>
      <p:sp>
        <p:nvSpPr>
          <p:cNvPr id="670" name="Google Shape;670;p66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180700" cy="19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Addestramento di un modello di classificazione binaria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Creazione del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Features engineering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Etichettatura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Addestramento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Calcolo accuracy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l="3106" t="11893" r="4172" b="11278"/>
          <a:stretch/>
        </p:blipFill>
        <p:spPr>
          <a:xfrm>
            <a:off x="4572000" y="1893700"/>
            <a:ext cx="4400650" cy="28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/>
          <p:nvPr/>
        </p:nvSpPr>
        <p:spPr>
          <a:xfrm rot="1025529">
            <a:off x="6913041" y="3378766"/>
            <a:ext cx="1194246" cy="45198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66"/>
          <p:cNvSpPr/>
          <p:nvPr/>
        </p:nvSpPr>
        <p:spPr>
          <a:xfrm rot="1025941">
            <a:off x="7874078" y="2944230"/>
            <a:ext cx="679537" cy="5847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66"/>
          <p:cNvSpPr/>
          <p:nvPr/>
        </p:nvSpPr>
        <p:spPr>
          <a:xfrm rot="-1219142">
            <a:off x="5665306" y="1973138"/>
            <a:ext cx="1892888" cy="94063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66"/>
          <p:cNvSpPr/>
          <p:nvPr/>
        </p:nvSpPr>
        <p:spPr>
          <a:xfrm rot="1025892">
            <a:off x="6107497" y="3768388"/>
            <a:ext cx="1114247" cy="514422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1" name="Google Shape;681;p6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82" name="Google Shape;682;p67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7909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Creazione del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Features ingegnerizzate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regionprops3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Ottenute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Ricavate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83" name="Google Shape;6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150" y="627275"/>
            <a:ext cx="3306526" cy="407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9" name="Google Shape;689;p6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90" name="Google Shape;690;p68"/>
          <p:cNvSpPr txBox="1">
            <a:spLocks noGrp="1"/>
          </p:cNvSpPr>
          <p:nvPr>
            <p:ph type="body" idx="1"/>
          </p:nvPr>
        </p:nvSpPr>
        <p:spPr>
          <a:xfrm>
            <a:off x="1212575" y="914600"/>
            <a:ext cx="712320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Etichettatura delle componenti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3 acquisizioni per utente  come dati di training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691" name="Google Shape;6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1" y="1694750"/>
            <a:ext cx="5071250" cy="33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C7E681DA-4027-DAD4-F6B9-C491A74A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BEE1539F-69A9-69BD-A9A1-3B7D920C4F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234876"/>
            <a:ext cx="39777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latin typeface="+mj-lt"/>
              </a:rPr>
              <a:t>Introduzione</a:t>
            </a:r>
            <a:endParaRPr sz="3000" dirty="0">
              <a:latin typeface="+mj-lt"/>
            </a:endParaRPr>
          </a:p>
        </p:txBody>
      </p:sp>
      <p:sp>
        <p:nvSpPr>
          <p:cNvPr id="434" name="Google Shape;434;p42">
            <a:extLst>
              <a:ext uri="{FF2B5EF4-FFF2-40B4-BE49-F238E27FC236}">
                <a16:creationId xmlns:a16="http://schemas.microsoft.com/office/drawing/2014/main" id="{3D119E9B-8669-8442-7CAD-AA860A9EE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78465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Scopi del presente lavoro: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Approfondire, riassumere e presentare in maniera chiara e ordinata il metodo CCM</a:t>
            </a:r>
          </a:p>
          <a:p>
            <a:pPr marL="419100" indent="-285750">
              <a:buClr>
                <a:srgbClr val="FFFFFF"/>
              </a:buClr>
              <a:buSzPts val="1500"/>
            </a:pPr>
            <a:r>
              <a:rPr lang="it-IT" sz="1500" dirty="0">
                <a:solidFill>
                  <a:srgbClr val="FFFFFF"/>
                </a:solidFill>
                <a:latin typeface="+mn-lt"/>
              </a:rPr>
              <a:t>Analizzare criticamente le tecniche implementative del metodo CCM e </a:t>
            </a:r>
            <a:r>
              <a:rPr lang="it-IT" sz="1500" dirty="0">
                <a:solidFill>
                  <a:srgbClr val="FFFFFF"/>
                </a:solidFill>
              </a:rPr>
              <a:t>proporre soluzioni migliorative</a:t>
            </a:r>
            <a:endParaRPr lang="it-IT" sz="1500" dirty="0">
              <a:solidFill>
                <a:srgbClr val="FFFFFF"/>
              </a:solidFill>
              <a:latin typeface="+mn-lt"/>
            </a:endParaRPr>
          </a:p>
          <a:p>
            <a:pPr marL="419100" indent="-285750">
              <a:buClr>
                <a:srgbClr val="FFFFFF"/>
              </a:buClr>
              <a:buSzPts val="1500"/>
            </a:pPr>
            <a:endParaRPr lang="it-IT" sz="1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1252508A-9DFB-8C0C-F797-03541722DD3D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06469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7" name="Google Shape;697;p6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98" name="Google Shape;698;p69"/>
          <p:cNvSpPr txBox="1">
            <a:spLocks noGrp="1"/>
          </p:cNvSpPr>
          <p:nvPr>
            <p:ph type="body" idx="1"/>
          </p:nvPr>
        </p:nvSpPr>
        <p:spPr>
          <a:xfrm>
            <a:off x="1088425" y="1031500"/>
            <a:ext cx="64926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Addestramento di un modello di bagging basato su alberi decisionali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Funzione fitcensanble con tuning automatico degli hyperparametri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80%train / 20%test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Confusion matrix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graphicFrame>
        <p:nvGraphicFramePr>
          <p:cNvPr id="699" name="Google Shape;699;p69"/>
          <p:cNvGraphicFramePr/>
          <p:nvPr/>
        </p:nvGraphicFramePr>
        <p:xfrm>
          <a:off x="6269525" y="2742300"/>
          <a:ext cx="1102275" cy="1124876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34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100" b="1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0" name="Google Shape;700;p69"/>
          <p:cNvGraphicFramePr/>
          <p:nvPr/>
        </p:nvGraphicFramePr>
        <p:xfrm>
          <a:off x="7637400" y="2742300"/>
          <a:ext cx="1143000" cy="1821665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93,85%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2666100"/>
            <a:ext cx="5824026" cy="2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9"/>
          <p:cNvSpPr/>
          <p:nvPr/>
        </p:nvSpPr>
        <p:spPr>
          <a:xfrm>
            <a:off x="1934350" y="2295138"/>
            <a:ext cx="1640950" cy="325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Dataset</a:t>
            </a:r>
          </a:p>
        </p:txBody>
      </p:sp>
      <p:sp>
        <p:nvSpPr>
          <p:cNvPr id="703" name="Google Shape;703;p69"/>
          <p:cNvSpPr/>
          <p:nvPr/>
        </p:nvSpPr>
        <p:spPr>
          <a:xfrm>
            <a:off x="6345725" y="2295150"/>
            <a:ext cx="2212548" cy="3251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Performance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09" name="Google Shape;709;p7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10" name="Google Shape;710;p70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3097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Utilizziamo il modello addestrato per fare le previsioni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11" name="Google Shape;7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7025"/>
            <a:ext cx="3826995" cy="30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550" y="2105249"/>
            <a:ext cx="3367900" cy="2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0"/>
          <p:cNvSpPr/>
          <p:nvPr/>
        </p:nvSpPr>
        <p:spPr>
          <a:xfrm>
            <a:off x="4083775" y="3359425"/>
            <a:ext cx="1415400" cy="36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Previsione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19" name="Google Shape;719;p7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20" name="Google Shape;720;p71"/>
          <p:cNvSpPr txBox="1">
            <a:spLocks noGrp="1"/>
          </p:cNvSpPr>
          <p:nvPr>
            <p:ph type="body" idx="1"/>
          </p:nvPr>
        </p:nvSpPr>
        <p:spPr>
          <a:xfrm>
            <a:off x="1212575" y="901913"/>
            <a:ext cx="61017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Cosa succede quando vi è una vena connessa con del rumore?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2 casi possibili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21" name="Google Shape;7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450" y="2091625"/>
            <a:ext cx="3431572" cy="298417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1"/>
          <p:cNvSpPr/>
          <p:nvPr/>
        </p:nvSpPr>
        <p:spPr>
          <a:xfrm>
            <a:off x="2052575" y="1536725"/>
            <a:ext cx="47061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71"/>
          <p:cNvSpPr txBox="1">
            <a:spLocks noGrp="1"/>
          </p:cNvSpPr>
          <p:nvPr>
            <p:ph type="body" idx="1"/>
          </p:nvPr>
        </p:nvSpPr>
        <p:spPr>
          <a:xfrm>
            <a:off x="2005425" y="1536725"/>
            <a:ext cx="49494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Caso a)  La componente viene classificata come rumore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29" name="Google Shape;729;p7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30" name="Google Shape;730;p72"/>
          <p:cNvSpPr txBox="1">
            <a:spLocks noGrp="1"/>
          </p:cNvSpPr>
          <p:nvPr>
            <p:ph type="body" idx="1"/>
          </p:nvPr>
        </p:nvSpPr>
        <p:spPr>
          <a:xfrm>
            <a:off x="1212575" y="1088050"/>
            <a:ext cx="78642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Comportamento imprevedibile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Per preservare l’accuracy il modello non è stato addestrato su questi esempi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31" name="Google Shape;7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050" y="1991975"/>
            <a:ext cx="3481098" cy="30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2"/>
          <p:cNvSpPr/>
          <p:nvPr/>
        </p:nvSpPr>
        <p:spPr>
          <a:xfrm rot="-2260874">
            <a:off x="4437024" y="1851616"/>
            <a:ext cx="1711852" cy="2753618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38" name="Google Shape;738;p7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39" name="Google Shape;739;p73"/>
          <p:cNvSpPr txBox="1">
            <a:spLocks noGrp="1"/>
          </p:cNvSpPr>
          <p:nvPr>
            <p:ph type="body" idx="1"/>
          </p:nvPr>
        </p:nvSpPr>
        <p:spPr>
          <a:xfrm>
            <a:off x="764825" y="1323825"/>
            <a:ext cx="38571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La componente viene eliminata!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 solo filtraggio non è sufficiente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Necessaria una procedura ricorsiva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40" name="Google Shape;7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725" y="1680750"/>
            <a:ext cx="3818950" cy="30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46" name="Google Shape;746;p7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47" name="Google Shape;747;p74"/>
          <p:cNvSpPr txBox="1">
            <a:spLocks noGrp="1"/>
          </p:cNvSpPr>
          <p:nvPr>
            <p:ph type="body" idx="1"/>
          </p:nvPr>
        </p:nvSpPr>
        <p:spPr>
          <a:xfrm>
            <a:off x="547925" y="1304975"/>
            <a:ext cx="53097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Procedura ricorsiva di erosione e filtraggio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48" name="Google Shape;7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2491800"/>
            <a:ext cx="2386726" cy="234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188" y="2491800"/>
            <a:ext cx="2213446" cy="234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850" y="2497450"/>
            <a:ext cx="2386725" cy="233560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4"/>
          <p:cNvSpPr/>
          <p:nvPr/>
        </p:nvSpPr>
        <p:spPr>
          <a:xfrm>
            <a:off x="2226700" y="360462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Erosione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2" name="Google Shape;752;p74"/>
          <p:cNvSpPr/>
          <p:nvPr/>
        </p:nvSpPr>
        <p:spPr>
          <a:xfrm>
            <a:off x="5510100" y="360462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58" name="Google Shape;758;p7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59" name="Google Shape;759;p75"/>
          <p:cNvSpPr txBox="1">
            <a:spLocks noGrp="1"/>
          </p:cNvSpPr>
          <p:nvPr>
            <p:ph type="body" idx="1"/>
          </p:nvPr>
        </p:nvSpPr>
        <p:spPr>
          <a:xfrm>
            <a:off x="1212575" y="1031500"/>
            <a:ext cx="2145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Risultato finale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60" name="Google Shape;7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275" y="1613725"/>
            <a:ext cx="3913725" cy="34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66" name="Google Shape;766;p7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sp>
        <p:nvSpPr>
          <p:cNvPr id="767" name="Google Shape;767;p76"/>
          <p:cNvSpPr/>
          <p:nvPr/>
        </p:nvSpPr>
        <p:spPr>
          <a:xfrm>
            <a:off x="2052575" y="1079525"/>
            <a:ext cx="47061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76"/>
          <p:cNvSpPr txBox="1">
            <a:spLocks noGrp="1"/>
          </p:cNvSpPr>
          <p:nvPr>
            <p:ph type="body" idx="1"/>
          </p:nvPr>
        </p:nvSpPr>
        <p:spPr>
          <a:xfrm>
            <a:off x="2005425" y="1079525"/>
            <a:ext cx="49494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Caso b)  La componente viene classificata come vena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69" name="Google Shape;7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677850"/>
            <a:ext cx="3625338" cy="332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pic>
        <p:nvPicPr>
          <p:cNvPr id="776" name="Google Shape;7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677850"/>
            <a:ext cx="3625338" cy="332267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7"/>
          <p:cNvSpPr txBox="1">
            <a:spLocks noGrp="1"/>
          </p:cNvSpPr>
          <p:nvPr>
            <p:ph type="body" idx="1"/>
          </p:nvPr>
        </p:nvSpPr>
        <p:spPr>
          <a:xfrm>
            <a:off x="1326450" y="909450"/>
            <a:ext cx="56226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rumore deve essere eliminato dal template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Necessario separare il rumore dalla vena -&gt; affinamento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8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83" name="Google Shape;783;p7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sp>
        <p:nvSpPr>
          <p:cNvPr id="784" name="Google Shape;784;p78"/>
          <p:cNvSpPr txBox="1">
            <a:spLocks noGrp="1"/>
          </p:cNvSpPr>
          <p:nvPr>
            <p:ph type="body" idx="1"/>
          </p:nvPr>
        </p:nvSpPr>
        <p:spPr>
          <a:xfrm>
            <a:off x="1326450" y="909450"/>
            <a:ext cx="56226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Scansione dei BSCAN che costituiscono la componente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Individuazione dei rami della vena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Effettuo operazioni morfologiche di apertura e filtraggio per ogni ramo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785" name="Google Shape;7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0" y="2710123"/>
            <a:ext cx="4419599" cy="231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000" y="2710133"/>
            <a:ext cx="4419599" cy="2317946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8"/>
          <p:cNvSpPr/>
          <p:nvPr/>
        </p:nvSpPr>
        <p:spPr>
          <a:xfrm>
            <a:off x="1509076" y="2257787"/>
            <a:ext cx="1577974" cy="37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Originale</a:t>
            </a:r>
          </a:p>
        </p:txBody>
      </p:sp>
      <p:sp>
        <p:nvSpPr>
          <p:cNvPr id="788" name="Google Shape;788;p78"/>
          <p:cNvSpPr/>
          <p:nvPr/>
        </p:nvSpPr>
        <p:spPr>
          <a:xfrm>
            <a:off x="6552138" y="2257787"/>
            <a:ext cx="1346037" cy="2963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9777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</a:t>
            </a:r>
          </a:p>
        </p:txBody>
      </p:sp>
      <p:sp>
        <p:nvSpPr>
          <p:cNvPr id="434" name="Google Shape;434;p42"/>
          <p:cNvSpPr txBox="1">
            <a:spLocks noGrp="1"/>
          </p:cNvSpPr>
          <p:nvPr>
            <p:ph type="body" idx="1"/>
          </p:nvPr>
        </p:nvSpPr>
        <p:spPr>
          <a:xfrm>
            <a:off x="1297500" y="1063476"/>
            <a:ext cx="5939400" cy="19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di estrazione del pattern venoso 3D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Supera le limitazioni dei metodi precedenti</a:t>
            </a:r>
            <a:endParaRPr sz="15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Segmenti venosi multipli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Cattura orientamento e posizione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 dirty="0">
                <a:solidFill>
                  <a:srgbClr val="FFFFFF"/>
                </a:solidFill>
                <a:latin typeface="+mn-lt"/>
              </a:rPr>
              <a:t>Conserva forma, dimensione e spessore delle vene</a:t>
            </a:r>
            <a:endParaRPr sz="1300" dirty="0">
              <a:solidFill>
                <a:srgbClr val="FFFFFF"/>
              </a:solidFill>
              <a:latin typeface="+mn-l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Metodo basato su tecniche di analisi dei dati</a:t>
            </a:r>
            <a:endParaRPr sz="1500" i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l="11931" t="12380" r="14781" b="9065"/>
          <a:stretch/>
        </p:blipFill>
        <p:spPr>
          <a:xfrm>
            <a:off x="4267200" y="3144325"/>
            <a:ext cx="2385432" cy="19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l="7768" t="6050" r="12141"/>
          <a:stretch/>
        </p:blipFill>
        <p:spPr>
          <a:xfrm>
            <a:off x="1297500" y="3144325"/>
            <a:ext cx="2179750" cy="1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9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94" name="Google Shape;794;p7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pic>
        <p:nvPicPr>
          <p:cNvPr id="795" name="Google Shape;7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325" y="2319575"/>
            <a:ext cx="234080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0" y="2319572"/>
            <a:ext cx="2605100" cy="238760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9"/>
          <p:cNvSpPr/>
          <p:nvPr/>
        </p:nvSpPr>
        <p:spPr>
          <a:xfrm>
            <a:off x="2509600" y="335377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Affinamento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8" name="Google Shape;79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175" y="2322876"/>
            <a:ext cx="2340799" cy="238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9"/>
          <p:cNvSpPr/>
          <p:nvPr/>
        </p:nvSpPr>
        <p:spPr>
          <a:xfrm>
            <a:off x="5670425" y="3353775"/>
            <a:ext cx="1292100" cy="3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79"/>
          <p:cNvSpPr txBox="1">
            <a:spLocks noGrp="1"/>
          </p:cNvSpPr>
          <p:nvPr>
            <p:ph type="body" idx="1"/>
          </p:nvPr>
        </p:nvSpPr>
        <p:spPr>
          <a:xfrm>
            <a:off x="1326450" y="909450"/>
            <a:ext cx="56226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 seguito alla procedura di affinamento applico di nuovo il filtraggio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06" name="Google Shape;806;p8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  <p:sp>
        <p:nvSpPr>
          <p:cNvPr id="807" name="Google Shape;807;p80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80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09" name="Google Shape;809;p80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Durante la fase di affinamento vengono eliminate delle porzioni di vena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10" name="Google Shape;8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825" y="1951375"/>
            <a:ext cx="3343975" cy="30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16" name="Google Shape;816;p8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  <p:sp>
        <p:nvSpPr>
          <p:cNvPr id="817" name="Google Shape;817;p81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81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19" name="Google Shape;819;p81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Una porzione di vena è stata scollegata dal ramo principale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20" name="Google Shape;8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388" y="2176050"/>
            <a:ext cx="2916025" cy="273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26" name="Google Shape;826;p82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7" name="Google Shape;827;p82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28" name="Google Shape;828;p82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Questa componente mi serve davvero?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29" name="Google Shape;8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700" y="2112150"/>
            <a:ext cx="3214598" cy="28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36" name="Google Shape;836;p83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83"/>
          <p:cNvSpPr txBox="1">
            <a:spLocks noGrp="1"/>
          </p:cNvSpPr>
          <p:nvPr>
            <p:ph type="body" idx="1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38" name="Google Shape;838;p83"/>
          <p:cNvSpPr txBox="1">
            <a:spLocks noGrp="1"/>
          </p:cNvSpPr>
          <p:nvPr>
            <p:ph type="body" idx="1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Questa componente mi serve davvero?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pic>
        <p:nvPicPr>
          <p:cNvPr id="839" name="Google Shape;8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25" y="2678300"/>
            <a:ext cx="1765102" cy="2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25" y="2678300"/>
            <a:ext cx="1687962" cy="224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602" y="2678300"/>
            <a:ext cx="1829531" cy="22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3"/>
          <p:cNvSpPr/>
          <p:nvPr/>
        </p:nvSpPr>
        <p:spPr>
          <a:xfrm>
            <a:off x="807975" y="2239502"/>
            <a:ext cx="730697" cy="3518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2cc</a:t>
            </a:r>
          </a:p>
        </p:txBody>
      </p:sp>
      <p:sp>
        <p:nvSpPr>
          <p:cNvPr id="843" name="Google Shape;843;p83"/>
          <p:cNvSpPr/>
          <p:nvPr/>
        </p:nvSpPr>
        <p:spPr>
          <a:xfrm>
            <a:off x="2819261" y="3623862"/>
            <a:ext cx="351738" cy="351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+</a:t>
            </a:r>
          </a:p>
        </p:txBody>
      </p:sp>
      <p:sp>
        <p:nvSpPr>
          <p:cNvPr id="844" name="Google Shape;844;p83"/>
          <p:cNvSpPr/>
          <p:nvPr/>
        </p:nvSpPr>
        <p:spPr>
          <a:xfrm>
            <a:off x="4457087" y="2219920"/>
            <a:ext cx="692645" cy="3518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1cc</a:t>
            </a:r>
          </a:p>
        </p:txBody>
      </p:sp>
      <p:sp>
        <p:nvSpPr>
          <p:cNvPr id="845" name="Google Shape;845;p83"/>
          <p:cNvSpPr/>
          <p:nvPr/>
        </p:nvSpPr>
        <p:spPr>
          <a:xfrm>
            <a:off x="7609043" y="2219925"/>
            <a:ext cx="692645" cy="3518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1cc</a:t>
            </a:r>
          </a:p>
        </p:txBody>
      </p:sp>
      <p:sp>
        <p:nvSpPr>
          <p:cNvPr id="846" name="Google Shape;846;p83"/>
          <p:cNvSpPr/>
          <p:nvPr/>
        </p:nvSpPr>
        <p:spPr>
          <a:xfrm>
            <a:off x="6178514" y="3678525"/>
            <a:ext cx="330950" cy="242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=</a:t>
            </a:r>
          </a:p>
        </p:txBody>
      </p:sp>
      <p:sp>
        <p:nvSpPr>
          <p:cNvPr id="847" name="Google Shape;847;p8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53" name="Google Shape;853;p84"/>
          <p:cNvSpPr txBox="1">
            <a:spLocks noGrp="1"/>
          </p:cNvSpPr>
          <p:nvPr>
            <p:ph type="body" idx="1"/>
          </p:nvPr>
        </p:nvSpPr>
        <p:spPr>
          <a:xfrm>
            <a:off x="1212575" y="1005400"/>
            <a:ext cx="70119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Componenti connesse di rumore molto simile a segmenti venosi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classificatore genera falsi positivi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854" name="Google Shape;854;p8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pic>
        <p:nvPicPr>
          <p:cNvPr id="855" name="Google Shape;8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425" y="1941700"/>
            <a:ext cx="3148692" cy="30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050" y="1962394"/>
            <a:ext cx="3148701" cy="303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5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62" name="Google Shape;862;p85"/>
          <p:cNvSpPr txBox="1">
            <a:spLocks noGrp="1"/>
          </p:cNvSpPr>
          <p:nvPr>
            <p:ph type="body" idx="1"/>
          </p:nvPr>
        </p:nvSpPr>
        <p:spPr>
          <a:xfrm>
            <a:off x="1247450" y="979250"/>
            <a:ext cx="70119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Componenti connesse di rumore molto simile a segmenti venosi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classificatore genera falsi positivi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863" name="Google Shape;863;p8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pic>
        <p:nvPicPr>
          <p:cNvPr id="864" name="Google Shape;8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0" y="2294725"/>
            <a:ext cx="2665474" cy="270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000" y="2294725"/>
            <a:ext cx="2787154" cy="270537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5"/>
          <p:cNvSpPr/>
          <p:nvPr/>
        </p:nvSpPr>
        <p:spPr>
          <a:xfrm>
            <a:off x="249600" y="1928574"/>
            <a:ext cx="2497472" cy="355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Bin. processato</a:t>
            </a:r>
          </a:p>
        </p:txBody>
      </p:sp>
      <p:sp>
        <p:nvSpPr>
          <p:cNvPr id="867" name="Google Shape;867;p85"/>
          <p:cNvSpPr/>
          <p:nvPr/>
        </p:nvSpPr>
        <p:spPr>
          <a:xfrm>
            <a:off x="3887600" y="1934662"/>
            <a:ext cx="1179947" cy="275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Filtrato</a:t>
            </a:r>
          </a:p>
        </p:txBody>
      </p:sp>
      <p:sp>
        <p:nvSpPr>
          <p:cNvPr id="868" name="Google Shape;868;p85"/>
          <p:cNvSpPr/>
          <p:nvPr/>
        </p:nvSpPr>
        <p:spPr>
          <a:xfrm>
            <a:off x="6832563" y="1934650"/>
            <a:ext cx="1390503" cy="275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pic>
        <p:nvPicPr>
          <p:cNvPr id="869" name="Google Shape;86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675" y="2294725"/>
            <a:ext cx="2888280" cy="270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5" name="Google Shape;875;p86"/>
          <p:cNvSpPr txBox="1">
            <a:spLocks noGrp="1"/>
          </p:cNvSpPr>
          <p:nvPr>
            <p:ph type="body" idx="1"/>
          </p:nvPr>
        </p:nvSpPr>
        <p:spPr>
          <a:xfrm>
            <a:off x="1212575" y="1101300"/>
            <a:ext cx="70119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Filtraggio statistico basato sulla distribuzione dei dati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Distanza centroide-palmo di ogni BSCAN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Pendenza media assoluta in % della componente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Numero di BSCAN da cui è costituita la componente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Numero di BSCAN connessi con gli edge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sp>
        <p:nvSpPr>
          <p:cNvPr id="876" name="Google Shape;876;p8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82" name="Google Shape;882;p8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883" name="Google Shape;883;p87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1: Distanza centroide-palmo di ogni BSCAN &amp; pendenza media assoluta vena (%)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84" name="Google Shape;884;p87"/>
          <p:cNvSpPr txBox="1">
            <a:spLocks noGrp="1"/>
          </p:cNvSpPr>
          <p:nvPr>
            <p:ph type="body" idx="1"/>
          </p:nvPr>
        </p:nvSpPr>
        <p:spPr>
          <a:xfrm>
            <a:off x="1321375" y="1193650"/>
            <a:ext cx="75063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distanza calcolata come : mean+std delle medie delle distanze di tutte le componenti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pendenza media assoluta costante pari al 5%</a:t>
            </a:r>
            <a:endParaRPr sz="1500"/>
          </a:p>
        </p:txBody>
      </p:sp>
      <p:pic>
        <p:nvPicPr>
          <p:cNvPr id="885" name="Google Shape;8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4" y="2220850"/>
            <a:ext cx="2803881" cy="27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375" y="2210007"/>
            <a:ext cx="2803875" cy="2739093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7"/>
          <p:cNvSpPr/>
          <p:nvPr/>
        </p:nvSpPr>
        <p:spPr>
          <a:xfrm>
            <a:off x="3051800" y="3465500"/>
            <a:ext cx="706549" cy="246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AND</a:t>
            </a:r>
          </a:p>
        </p:txBody>
      </p:sp>
      <p:sp>
        <p:nvSpPr>
          <p:cNvPr id="888" name="Google Shape;888;p87"/>
          <p:cNvSpPr/>
          <p:nvPr/>
        </p:nvSpPr>
        <p:spPr>
          <a:xfrm>
            <a:off x="6792275" y="3474050"/>
            <a:ext cx="1808779" cy="210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= 1cc eliminata</a:t>
            </a:r>
          </a:p>
        </p:txBody>
      </p:sp>
      <p:sp>
        <p:nvSpPr>
          <p:cNvPr id="889" name="Google Shape;889;p87"/>
          <p:cNvSpPr/>
          <p:nvPr/>
        </p:nvSpPr>
        <p:spPr>
          <a:xfrm>
            <a:off x="968600" y="2408050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0" name="Google Shape;890;p87"/>
          <p:cNvSpPr/>
          <p:nvPr/>
        </p:nvSpPr>
        <p:spPr>
          <a:xfrm>
            <a:off x="4642975" y="413837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8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96" name="Google Shape;896;p8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897" name="Google Shape;897;p88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2: numero di BSCAN della componente connessi con il bordo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98" name="Google Shape;898;p88"/>
          <p:cNvSpPr txBox="1">
            <a:spLocks noGrp="1"/>
          </p:cNvSpPr>
          <p:nvPr>
            <p:ph type="body" idx="1"/>
          </p:nvPr>
        </p:nvSpPr>
        <p:spPr>
          <a:xfrm>
            <a:off x="1321375" y="1193650"/>
            <a:ext cx="750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distanza calcolata come il numero di BSCAN della componente connessi con il bordo superiore al 20% del numero dei BSCAN da cui è costituita</a:t>
            </a:r>
            <a:endParaRPr sz="1500"/>
          </a:p>
        </p:txBody>
      </p:sp>
      <p:pic>
        <p:nvPicPr>
          <p:cNvPr id="899" name="Google Shape;8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388" y="2063550"/>
            <a:ext cx="2947232" cy="28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88"/>
          <p:cNvSpPr/>
          <p:nvPr/>
        </p:nvSpPr>
        <p:spPr>
          <a:xfrm>
            <a:off x="6161975" y="3395675"/>
            <a:ext cx="1809054" cy="210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= 2cc eliminate</a:t>
            </a:r>
          </a:p>
        </p:txBody>
      </p:sp>
      <p:sp>
        <p:nvSpPr>
          <p:cNvPr id="901" name="Google Shape;901;p88"/>
          <p:cNvSpPr/>
          <p:nvPr/>
        </p:nvSpPr>
        <p:spPr>
          <a:xfrm>
            <a:off x="4572000" y="4029550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88"/>
          <p:cNvSpPr/>
          <p:nvPr/>
        </p:nvSpPr>
        <p:spPr>
          <a:xfrm>
            <a:off x="5898350" y="2360850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>
          <a:extLst>
            <a:ext uri="{FF2B5EF4-FFF2-40B4-BE49-F238E27FC236}">
              <a16:creationId xmlns:a16="http://schemas.microsoft.com/office/drawing/2014/main" id="{10C779A2-4E9D-2C5B-CB99-471A8ACC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>
            <a:extLst>
              <a:ext uri="{FF2B5EF4-FFF2-40B4-BE49-F238E27FC236}">
                <a16:creationId xmlns:a16="http://schemas.microsoft.com/office/drawing/2014/main" id="{9CC90CF3-D92A-5512-0355-1D55B7833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846500" cy="66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Dati di partenza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Prende come input inziale i file mat contenenti i dati relativi alle varie acquisizioni dei vari utenti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Delle matrici contenute nel file quella di interesse è la matrice M, che è una matrice 3D 835×820×320 voxel</a:t>
                </a: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La matrice di partenza è nella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𝑧𝑥𝑦</m:t>
                    </m:r>
                  </m:oMath>
                </a14:m>
                <a:r>
                  <a:rPr lang="it-IT" sz="1500" dirty="0">
                    <a:solidFill>
                      <a:srgbClr val="FFFFFF"/>
                    </a:solidFill>
                    <a:latin typeface="+mn-lt"/>
                  </a:rPr>
                  <a:t>, però molte funzioni di elaborazione e stampa delle immagini 3D in MATLAB usano la forma </a:t>
                </a:r>
                <a14:m>
                  <m:oMath xmlns:m="http://schemas.openxmlformats.org/officeDocument/2006/math">
                    <m:r>
                      <a:rPr lang="it-IT" sz="15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𝑦𝑥𝑧</m:t>
                    </m:r>
                  </m:oMath>
                </a14:m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lang="it-IT" sz="1500" dirty="0">
                  <a:solidFill>
                    <a:srgbClr val="FFFFFF"/>
                  </a:solidFill>
                  <a:latin typeface="+mn-lt"/>
                </a:endParaRPr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Char char="●"/>
                </a:pPr>
                <a:endParaRPr sz="1500" dirty="0">
                  <a:solidFill>
                    <a:srgbClr val="FFFF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4" name="Google Shape;434;p42">
                <a:extLst>
                  <a:ext uri="{FF2B5EF4-FFF2-40B4-BE49-F238E27FC236}">
                    <a16:creationId xmlns:a16="http://schemas.microsoft.com/office/drawing/2014/main" id="{E4C476F8-2B96-091F-D724-17BC038A37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7499" y="1063475"/>
                <a:ext cx="7803215" cy="1825813"/>
              </a:xfrm>
              <a:prstGeom prst="rect">
                <a:avLst/>
              </a:prstGeom>
              <a:blipFill>
                <a:blip r:embed="rId3"/>
                <a:stretch>
                  <a:fillRect r="-4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Google Shape;435;p42">
            <a:extLst>
              <a:ext uri="{FF2B5EF4-FFF2-40B4-BE49-F238E27FC236}">
                <a16:creationId xmlns:a16="http://schemas.microsoft.com/office/drawing/2014/main" id="{E40BC63C-8BED-7511-3253-1975D1FE6288}"/>
              </a:ext>
            </a:extLst>
          </p:cNvPr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2B4ED-9EFD-0437-F60E-FEFF289A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243" y="3091718"/>
            <a:ext cx="1584325" cy="144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6CF6E-BDBE-5E29-651A-DF571981A5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06" y="3090086"/>
            <a:ext cx="1922132" cy="14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30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9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08" name="Google Shape;908;p8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909" name="Google Shape;909;p89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2711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Risultato criterio 1 e 2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10" name="Google Shape;910;p89"/>
          <p:cNvSpPr/>
          <p:nvPr/>
        </p:nvSpPr>
        <p:spPr>
          <a:xfrm>
            <a:off x="1879563" y="1782250"/>
            <a:ext cx="1390503" cy="275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pic>
        <p:nvPicPr>
          <p:cNvPr id="911" name="Google Shape;9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675" y="2142325"/>
            <a:ext cx="2888280" cy="270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100" y="2142325"/>
            <a:ext cx="2355937" cy="27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9"/>
          <p:cNvSpPr/>
          <p:nvPr/>
        </p:nvSpPr>
        <p:spPr>
          <a:xfrm>
            <a:off x="5741863" y="1782250"/>
            <a:ext cx="2500572" cy="2752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 finale</a:t>
            </a:r>
          </a:p>
        </p:txBody>
      </p:sp>
      <p:sp>
        <p:nvSpPr>
          <p:cNvPr id="914" name="Google Shape;914;p89"/>
          <p:cNvSpPr/>
          <p:nvPr/>
        </p:nvSpPr>
        <p:spPr>
          <a:xfrm>
            <a:off x="4018950" y="3480350"/>
            <a:ext cx="1840500" cy="3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 statistico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0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20" name="Google Shape;920;p9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921" name="Google Shape;921;p90"/>
          <p:cNvSpPr txBox="1">
            <a:spLocks noGrp="1"/>
          </p:cNvSpPr>
          <p:nvPr>
            <p:ph type="body" idx="1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3: Numero di BSCAN da cui è costituita la componente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22" name="Google Shape;922;p90"/>
          <p:cNvSpPr txBox="1">
            <a:spLocks noGrp="1"/>
          </p:cNvSpPr>
          <p:nvPr>
            <p:ph type="body" idx="1"/>
          </p:nvPr>
        </p:nvSpPr>
        <p:spPr>
          <a:xfrm>
            <a:off x="1321375" y="1193650"/>
            <a:ext cx="750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fissata a 30</a:t>
            </a:r>
            <a:endParaRPr sz="1500"/>
          </a:p>
        </p:txBody>
      </p:sp>
      <p:pic>
        <p:nvPicPr>
          <p:cNvPr id="923" name="Google Shape;92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25" y="2373175"/>
            <a:ext cx="2505526" cy="255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925" y="2411924"/>
            <a:ext cx="2955012" cy="25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700" y="2411925"/>
            <a:ext cx="2556414" cy="25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0"/>
          <p:cNvSpPr/>
          <p:nvPr/>
        </p:nvSpPr>
        <p:spPr>
          <a:xfrm>
            <a:off x="4362900" y="456132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7" name="Google Shape;927;p90"/>
          <p:cNvSpPr/>
          <p:nvPr/>
        </p:nvSpPr>
        <p:spPr>
          <a:xfrm>
            <a:off x="4916200" y="456132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90"/>
          <p:cNvSpPr/>
          <p:nvPr/>
        </p:nvSpPr>
        <p:spPr>
          <a:xfrm>
            <a:off x="5469500" y="4561325"/>
            <a:ext cx="209100" cy="2109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90"/>
          <p:cNvSpPr/>
          <p:nvPr/>
        </p:nvSpPr>
        <p:spPr>
          <a:xfrm>
            <a:off x="842550" y="2007275"/>
            <a:ext cx="1421670" cy="3220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sp>
        <p:nvSpPr>
          <p:cNvPr id="930" name="Google Shape;930;p90"/>
          <p:cNvSpPr/>
          <p:nvPr/>
        </p:nvSpPr>
        <p:spPr>
          <a:xfrm>
            <a:off x="3924228" y="2016631"/>
            <a:ext cx="1444390" cy="3421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Filtraggio</a:t>
            </a:r>
          </a:p>
        </p:txBody>
      </p:sp>
      <p:sp>
        <p:nvSpPr>
          <p:cNvPr id="931" name="Google Shape;931;p90"/>
          <p:cNvSpPr/>
          <p:nvPr/>
        </p:nvSpPr>
        <p:spPr>
          <a:xfrm>
            <a:off x="6639696" y="2026562"/>
            <a:ext cx="2250450" cy="2835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Affinato finale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1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37" name="Google Shape;937;p9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38" name="Google Shape;938;p91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39" name="Google Shape;93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151" y="2299150"/>
            <a:ext cx="2865476" cy="273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2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45" name="Google Shape;945;p92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46" name="Google Shape;946;p92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47" name="Google Shape;9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38" y="2442825"/>
            <a:ext cx="1783172" cy="25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110" y="2442825"/>
            <a:ext cx="2039603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113" y="2442825"/>
            <a:ext cx="2124756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2263" y="2442825"/>
            <a:ext cx="1924188" cy="253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3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56" name="Google Shape;956;p93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57" name="Google Shape;957;p93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58" name="Google Shape;95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949" y="2243300"/>
            <a:ext cx="1519975" cy="27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425" y="2229018"/>
            <a:ext cx="1310363" cy="2757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65" name="Google Shape;965;p94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66" name="Google Shape;966;p94"/>
          <p:cNvSpPr txBox="1">
            <a:spLocks noGrp="1"/>
          </p:cNvSpPr>
          <p:nvPr>
            <p:ph type="body" idx="1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67" name="Google Shape;96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375" y="2355650"/>
            <a:ext cx="2658953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674" y="2355650"/>
            <a:ext cx="2826665" cy="253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5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74" name="Google Shape;974;p95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75" name="Google Shape;975;p95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pic>
        <p:nvPicPr>
          <p:cNvPr id="976" name="Google Shape;97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900" y="2134900"/>
            <a:ext cx="5752300" cy="28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5"/>
          <p:cNvSpPr/>
          <p:nvPr/>
        </p:nvSpPr>
        <p:spPr>
          <a:xfrm>
            <a:off x="3279750" y="1672186"/>
            <a:ext cx="2318595" cy="352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Z-CSCAN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6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83" name="Google Shape;983;p96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84" name="Google Shape;984;p96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985" name="Google Shape;985;p96"/>
          <p:cNvSpPr/>
          <p:nvPr/>
        </p:nvSpPr>
        <p:spPr>
          <a:xfrm>
            <a:off x="3279750" y="1672186"/>
            <a:ext cx="2327673" cy="352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X-BSCAN</a:t>
            </a:r>
          </a:p>
        </p:txBody>
      </p:sp>
      <p:pic>
        <p:nvPicPr>
          <p:cNvPr id="986" name="Google Shape;98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0" y="2571748"/>
            <a:ext cx="8156227" cy="1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7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2" name="Google Shape;992;p97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93" name="Google Shape;993;p97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994" name="Google Shape;994;p97"/>
          <p:cNvSpPr/>
          <p:nvPr/>
        </p:nvSpPr>
        <p:spPr>
          <a:xfrm>
            <a:off x="3279750" y="1672186"/>
            <a:ext cx="2279614" cy="352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Y-BSCAN</a:t>
            </a:r>
          </a:p>
        </p:txBody>
      </p:sp>
      <p:pic>
        <p:nvPicPr>
          <p:cNvPr id="995" name="Google Shape;99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38" y="2384375"/>
            <a:ext cx="8516900" cy="21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01" name="Google Shape;1001;p98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02" name="Google Shape;1002;p98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1003" name="Google Shape;1003;p98"/>
          <p:cNvSpPr/>
          <p:nvPr/>
        </p:nvSpPr>
        <p:spPr>
          <a:xfrm>
            <a:off x="2336438" y="1607211"/>
            <a:ext cx="4471119" cy="3485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Visualizzazione 3D</a:t>
            </a:r>
          </a:p>
        </p:txBody>
      </p:sp>
      <p:pic>
        <p:nvPicPr>
          <p:cNvPr id="1004" name="Google Shape;100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08193"/>
            <a:ext cx="3599369" cy="288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02" y="2108202"/>
            <a:ext cx="3845338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1297500" y="302996"/>
            <a:ext cx="7846500" cy="636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Ridimensionamento</a:t>
            </a:r>
            <a:endParaRPr sz="3000" dirty="0">
              <a:latin typeface="+mj-lt"/>
            </a:endParaRPr>
          </a:p>
        </p:txBody>
      </p:sp>
      <p:sp>
        <p:nvSpPr>
          <p:cNvPr id="450" name="Google Shape;450;p44"/>
          <p:cNvSpPr txBox="1">
            <a:spLocks noGrp="1"/>
          </p:cNvSpPr>
          <p:nvPr>
            <p:ph type="body" idx="1"/>
          </p:nvPr>
        </p:nvSpPr>
        <p:spPr>
          <a:xfrm>
            <a:off x="2494310" y="1177624"/>
            <a:ext cx="2386097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originali</a:t>
            </a:r>
            <a:endParaRPr lang="it-IT"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-IT" sz="1500" dirty="0">
                <a:latin typeface="Arial"/>
                <a:ea typeface="Arial"/>
                <a:cs typeface="Arial"/>
                <a:sym typeface="Arial"/>
              </a:rPr>
              <a:t>X = 820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835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310" y="3379737"/>
            <a:ext cx="5420521" cy="1667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>
            <a:spLocks noGrp="1"/>
          </p:cNvSpPr>
          <p:nvPr>
            <p:ph type="body" idx="1"/>
          </p:nvPr>
        </p:nvSpPr>
        <p:spPr>
          <a:xfrm>
            <a:off x="5710102" y="1177624"/>
            <a:ext cx="2449160" cy="11505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Dimensioni post crop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X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Y = 650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Z = 320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body" idx="1"/>
          </p:nvPr>
        </p:nvSpPr>
        <p:spPr>
          <a:xfrm>
            <a:off x="2494310" y="2366116"/>
            <a:ext cx="5601890" cy="98122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Motivi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Esclusione rumore dei bordi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Risparmio tempo di calcolo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F16006B-BA51-E678-B8EE-8DB987B3E532}"/>
              </a:ext>
            </a:extLst>
          </p:cNvPr>
          <p:cNvSpPr/>
          <p:nvPr/>
        </p:nvSpPr>
        <p:spPr>
          <a:xfrm>
            <a:off x="4986847" y="1471164"/>
            <a:ext cx="616815" cy="324995"/>
          </a:xfrm>
          <a:prstGeom prst="righ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1" name="Google Shape;1011;p99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12" name="Google Shape;1012;p99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1013" name="Google Shape;1013;p99"/>
          <p:cNvSpPr/>
          <p:nvPr/>
        </p:nvSpPr>
        <p:spPr>
          <a:xfrm>
            <a:off x="2336438" y="1607211"/>
            <a:ext cx="4471119" cy="3485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Visualizzazione 3D</a:t>
            </a:r>
          </a:p>
        </p:txBody>
      </p:sp>
      <p:pic>
        <p:nvPicPr>
          <p:cNvPr id="1014" name="Google Shape;10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00" y="2090768"/>
            <a:ext cx="3599369" cy="288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977" y="2090777"/>
            <a:ext cx="3845338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0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21" name="Google Shape;1021;p100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22" name="Google Shape;1022;p100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Altri esempi</a:t>
            </a:r>
            <a:endParaRPr sz="1500"/>
          </a:p>
        </p:txBody>
      </p:sp>
      <p:pic>
        <p:nvPicPr>
          <p:cNvPr id="1023" name="Google Shape;102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150" y="1275000"/>
            <a:ext cx="7582326" cy="38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1"/>
          <p:cNvSpPr/>
          <p:nvPr/>
        </p:nvSpPr>
        <p:spPr>
          <a:xfrm>
            <a:off x="7037650" y="3958450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29" name="Google Shape;1029;p101"/>
          <p:cNvSpPr txBox="1">
            <a:spLocks noGrp="1"/>
          </p:cNvSpPr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30" name="Google Shape;1030;p101"/>
          <p:cNvSpPr txBox="1">
            <a:spLocks noGrp="1"/>
          </p:cNvSpPr>
          <p:nvPr>
            <p:ph type="body" idx="1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Altri esempi</a:t>
            </a:r>
            <a:endParaRPr sz="1500"/>
          </a:p>
        </p:txBody>
      </p:sp>
      <p:pic>
        <p:nvPicPr>
          <p:cNvPr id="1031" name="Google Shape;1031;p101"/>
          <p:cNvPicPr preferRelativeResize="0"/>
          <p:nvPr/>
        </p:nvPicPr>
        <p:blipFill rotWithShape="1">
          <a:blip r:embed="rId3">
            <a:alphaModFix/>
          </a:blip>
          <a:srcRect t="149" b="139"/>
          <a:stretch/>
        </p:blipFill>
        <p:spPr>
          <a:xfrm>
            <a:off x="1169150" y="1275000"/>
            <a:ext cx="7582326" cy="382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2"/>
          <p:cNvSpPr txBox="1">
            <a:spLocks noGrp="1"/>
          </p:cNvSpPr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Matching 3D</a:t>
            </a:r>
            <a:endParaRPr/>
          </a:p>
        </p:txBody>
      </p:sp>
      <p:sp>
        <p:nvSpPr>
          <p:cNvPr id="1037" name="Google Shape;1037;p102"/>
          <p:cNvSpPr txBox="1">
            <a:spLocks noGrp="1"/>
          </p:cNvSpPr>
          <p:nvPr>
            <p:ph type="body" idx="1"/>
          </p:nvPr>
        </p:nvSpPr>
        <p:spPr>
          <a:xfrm>
            <a:off x="1363575" y="765975"/>
            <a:ext cx="7145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procedura utilizzata per il matching 3D si basa su un approccio </a:t>
            </a:r>
            <a:r>
              <a:rPr lang="it" b="1"/>
              <a:t>voxel-to-area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8" name="Google Shape;103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50" y="1380550"/>
            <a:ext cx="3444200" cy="5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0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40" name="Google Shape;1040;p102"/>
          <p:cNvSpPr txBox="1"/>
          <p:nvPr/>
        </p:nvSpPr>
        <p:spPr>
          <a:xfrm>
            <a:off x="382450" y="2825700"/>
            <a:ext cx="4804800" cy="28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PROBLEMA: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collocazione errata del palmo, durante la fase di acquisizione, influenza  la posizione delle vene, con conseguente generazione di uno score pari a 0 per template appartenenti al medesimo utente.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1" name="Google Shape;104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875" y="2057550"/>
            <a:ext cx="3482524" cy="30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3"/>
          <p:cNvSpPr txBox="1">
            <a:spLocks noGrp="1"/>
          </p:cNvSpPr>
          <p:nvPr>
            <p:ph type="body" idx="1"/>
          </p:nvPr>
        </p:nvSpPr>
        <p:spPr>
          <a:xfrm>
            <a:off x="1263500" y="1196900"/>
            <a:ext cx="66948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I template possiedono un proprio spessore non vengono ulteriormente dilatati;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Operazione di </a:t>
            </a:r>
            <a:r>
              <a:rPr lang="it" sz="1400" b="1">
                <a:solidFill>
                  <a:srgbClr val="FFFFFF"/>
                </a:solidFill>
              </a:rPr>
              <a:t>Padding</a:t>
            </a:r>
            <a:r>
              <a:rPr lang="it" sz="1400">
                <a:solidFill>
                  <a:srgbClr val="FFFFFF"/>
                </a:solidFill>
              </a:rPr>
              <a:t> per controllare le trasformazioni;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Utilizza due approcci distinti per l'allineamento e il confronto di volumi 3D, al fine di ridurre al minimo i tempi di calcolo;</a:t>
            </a:r>
            <a:endParaRPr sz="600">
              <a:solidFill>
                <a:srgbClr val="FFFFFF"/>
              </a:solidFill>
            </a:endParaRPr>
          </a:p>
          <a:p>
            <a:pPr marL="0" lvl="0" indent="0" algn="just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1130600" y="236789"/>
            <a:ext cx="42711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SOLUZIONE- procedura </a:t>
            </a:r>
            <a:r>
              <a:rPr lang="it" sz="18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matching3Dtr</a:t>
            </a: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4"/>
          <p:cNvSpPr txBox="1">
            <a:spLocks noGrp="1"/>
          </p:cNvSpPr>
          <p:nvPr>
            <p:ph type="body" idx="1"/>
          </p:nvPr>
        </p:nvSpPr>
        <p:spPr>
          <a:xfrm>
            <a:off x="816950" y="-102350"/>
            <a:ext cx="66948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marL="914400" lvl="1" indent="-298450" algn="just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romanLcParenR"/>
            </a:pPr>
            <a:r>
              <a:rPr lang="it" sz="1500" u="sng"/>
              <a:t>ALLINEAMENTO CALCOLATO</a:t>
            </a:r>
            <a:r>
              <a:rPr lang="it" sz="1500"/>
              <a:t>- metodo del “corto circuito”</a:t>
            </a:r>
            <a:r>
              <a:rPr lang="it" sz="1300">
                <a:solidFill>
                  <a:srgbClr val="FFFFFF"/>
                </a:solidFill>
              </a:rPr>
              <a:t>  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53" name="Google Shape;1053;p104"/>
          <p:cNvSpPr txBox="1"/>
          <p:nvPr/>
        </p:nvSpPr>
        <p:spPr>
          <a:xfrm>
            <a:off x="1815500" y="591900"/>
            <a:ext cx="60840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Viene eseguita una trasformazione rigida composta da: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rotazioni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traslazione.</a:t>
            </a:r>
            <a:endParaRPr sz="13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lo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score &gt; soglia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il processo si interrompe, considerando il confronto tra i due template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sufficientemente accettabile.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4" name="Google Shape;105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0" y="1999525"/>
            <a:ext cx="6083999" cy="2405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4"/>
          <p:cNvSpPr txBox="1"/>
          <p:nvPr/>
        </p:nvSpPr>
        <p:spPr>
          <a:xfrm>
            <a:off x="1708350" y="4528450"/>
            <a:ext cx="57273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Sovrapposizione e confronto fra template di uno stesso utente. A sinistra vi è il confronto PRE -Matching e a destra POST-Matching. Score finale ottenuto pari a </a:t>
            </a:r>
            <a:r>
              <a:rPr lang="it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0.51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5"/>
          <p:cNvSpPr txBox="1">
            <a:spLocks noGrp="1"/>
          </p:cNvSpPr>
          <p:nvPr>
            <p:ph type="body" idx="1"/>
          </p:nvPr>
        </p:nvSpPr>
        <p:spPr>
          <a:xfrm>
            <a:off x="1011525" y="-858950"/>
            <a:ext cx="66948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914400" lvl="1" indent="-3111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romanLcParenR"/>
            </a:pPr>
            <a:r>
              <a:rPr lang="it" sz="1300" b="1" u="sng">
                <a:solidFill>
                  <a:srgbClr val="FFFFFF"/>
                </a:solidFill>
              </a:rPr>
              <a:t>ii) ALLINEAMENTO ITERATIVO</a:t>
            </a:r>
            <a:endParaRPr sz="1300" b="1" u="sng">
              <a:solidFill>
                <a:srgbClr val="FFFFFF"/>
              </a:solidFill>
            </a:endParaRPr>
          </a:p>
          <a:p>
            <a:pPr marL="914400" lvl="1" indent="-3111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romanLcParenR"/>
            </a:pPr>
            <a:r>
              <a:rPr lang="it" sz="1300" b="1" u="sng"/>
              <a:t> ALLINEAMENTO ITERATIVO</a:t>
            </a:r>
            <a:endParaRPr sz="1300" b="1" u="sng">
              <a:solidFill>
                <a:srgbClr val="FFFFFF"/>
              </a:solidFill>
            </a:endParaRPr>
          </a:p>
          <a:p>
            <a:pPr marL="9144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Se lo </a:t>
            </a:r>
            <a:r>
              <a:rPr lang="it" b="1" i="1">
                <a:solidFill>
                  <a:srgbClr val="FFFFFF"/>
                </a:solidFill>
              </a:rPr>
              <a:t>score &lt; soglia</a:t>
            </a:r>
            <a:r>
              <a:rPr lang="it">
                <a:solidFill>
                  <a:srgbClr val="FFFFFF"/>
                </a:solidFill>
              </a:rPr>
              <a:t> , ai due volumi di partenza, si applica un allineamento di tipo iterativo :</a:t>
            </a:r>
            <a:endParaRPr>
              <a:solidFill>
                <a:srgbClr val="FFFFFF"/>
              </a:solidFill>
            </a:endParaRPr>
          </a:p>
          <a:p>
            <a:pPr marL="1828800" lvl="1" indent="-298450" algn="just" rtl="0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it" sz="1100"/>
              <a:t>Traslazione iterativa sui 3 assi principali</a:t>
            </a:r>
            <a:r>
              <a:rPr lang="it"/>
              <a:t>;</a:t>
            </a:r>
            <a:endParaRPr/>
          </a:p>
          <a:p>
            <a:pPr marL="1828800" lvl="1" indent="-298450" algn="just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t"/>
              <a:t>Rotazione iterativa sui 3 assi principali.</a:t>
            </a:r>
            <a:endParaRPr/>
          </a:p>
          <a:p>
            <a:pPr marL="457200" lvl="0" indent="45720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Per un totale di </a:t>
            </a:r>
            <a:r>
              <a:rPr lang="it" sz="1100" b="1" i="1"/>
              <a:t>350 trasformazion</a:t>
            </a:r>
            <a:r>
              <a:rPr lang="it" sz="1100" i="1"/>
              <a:t>i</a:t>
            </a:r>
            <a:r>
              <a:rPr lang="it" sz="1100"/>
              <a:t> eseguite sulla GPU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061" name="Google Shape;106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54" y="2137875"/>
            <a:ext cx="5090501" cy="20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150" y="2107337"/>
            <a:ext cx="2563200" cy="19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05"/>
          <p:cNvSpPr/>
          <p:nvPr/>
        </p:nvSpPr>
        <p:spPr>
          <a:xfrm>
            <a:off x="5445938" y="3019625"/>
            <a:ext cx="557700" cy="15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4" name="Google Shape;1064;p105"/>
          <p:cNvSpPr txBox="1"/>
          <p:nvPr/>
        </p:nvSpPr>
        <p:spPr>
          <a:xfrm>
            <a:off x="231475" y="4496375"/>
            <a:ext cx="88203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Applicando il matching tramite la procedura di allineamento calcolato su template già originariamente allineati comporta un disallineamento, con uno score di 0.1. Il problema viene risolto tramite la procedura iterativa.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5" name="Google Shape;1065;p105"/>
          <p:cNvSpPr txBox="1"/>
          <p:nvPr/>
        </p:nvSpPr>
        <p:spPr>
          <a:xfrm>
            <a:off x="680425" y="4160900"/>
            <a:ext cx="15633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 matching</a:t>
            </a:r>
            <a:endParaRPr sz="9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6" name="Google Shape;1066;p105"/>
          <p:cNvSpPr txBox="1"/>
          <p:nvPr/>
        </p:nvSpPr>
        <p:spPr>
          <a:xfrm>
            <a:off x="3083500" y="4160888"/>
            <a:ext cx="22281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 allineamento calcolato</a:t>
            </a:r>
            <a:endParaRPr sz="9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7" name="Google Shape;1067;p105"/>
          <p:cNvSpPr txBox="1"/>
          <p:nvPr/>
        </p:nvSpPr>
        <p:spPr>
          <a:xfrm>
            <a:off x="6336275" y="4133113"/>
            <a:ext cx="22281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 allineamento iterativo</a:t>
            </a:r>
            <a:endParaRPr sz="9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6"/>
          <p:cNvSpPr txBox="1">
            <a:spLocks noGrp="1"/>
          </p:cNvSpPr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Scelta di un Sotto Database</a:t>
            </a:r>
            <a:endParaRPr/>
          </a:p>
        </p:txBody>
      </p:sp>
      <p:sp>
        <p:nvSpPr>
          <p:cNvPr id="1073" name="Google Shape;1073;p106"/>
          <p:cNvSpPr txBox="1"/>
          <p:nvPr/>
        </p:nvSpPr>
        <p:spPr>
          <a:xfrm>
            <a:off x="1463925" y="2439438"/>
            <a:ext cx="65046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esegue il matching su un sotto database composto da: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4" name="Google Shape;1074;p106"/>
          <p:cNvCxnSpPr>
            <a:endCxn id="1073" idx="0"/>
          </p:cNvCxnSpPr>
          <p:nvPr/>
        </p:nvCxnSpPr>
        <p:spPr>
          <a:xfrm>
            <a:off x="4706325" y="1419438"/>
            <a:ext cx="9900" cy="1020000"/>
          </a:xfrm>
          <a:prstGeom prst="straightConnector1">
            <a:avLst/>
          </a:prstGeom>
          <a:noFill/>
          <a:ln w="28575" cap="flat" cmpd="sng">
            <a:solidFill>
              <a:srgbClr val="C6EFC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106"/>
          <p:cNvCxnSpPr>
            <a:stCxn id="1073" idx="2"/>
            <a:endCxn id="1076" idx="0"/>
          </p:cNvCxnSpPr>
          <p:nvPr/>
        </p:nvCxnSpPr>
        <p:spPr>
          <a:xfrm flipH="1">
            <a:off x="3326625" y="2992938"/>
            <a:ext cx="1389600" cy="1142700"/>
          </a:xfrm>
          <a:prstGeom prst="straightConnector1">
            <a:avLst/>
          </a:prstGeom>
          <a:noFill/>
          <a:ln w="28575" cap="flat" cmpd="sng">
            <a:solidFill>
              <a:srgbClr val="C6EFC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7" name="Google Shape;1077;p106"/>
          <p:cNvCxnSpPr>
            <a:stCxn id="1073" idx="2"/>
          </p:cNvCxnSpPr>
          <p:nvPr/>
        </p:nvCxnSpPr>
        <p:spPr>
          <a:xfrm>
            <a:off x="4716225" y="2992938"/>
            <a:ext cx="1452900" cy="1115700"/>
          </a:xfrm>
          <a:prstGeom prst="straightConnector1">
            <a:avLst/>
          </a:prstGeom>
          <a:noFill/>
          <a:ln w="28575" cap="flat" cmpd="sng">
            <a:solidFill>
              <a:srgbClr val="C6EFC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6" name="Google Shape;1076;p106"/>
          <p:cNvSpPr txBox="1"/>
          <p:nvPr/>
        </p:nvSpPr>
        <p:spPr>
          <a:xfrm>
            <a:off x="2755925" y="4135550"/>
            <a:ext cx="11415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43 utenti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8" name="Google Shape;1078;p106"/>
          <p:cNvSpPr txBox="1"/>
          <p:nvPr/>
        </p:nvSpPr>
        <p:spPr>
          <a:xfrm>
            <a:off x="5000100" y="4135550"/>
            <a:ext cx="18615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159 templates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9" name="Google Shape;1079;p106"/>
          <p:cNvSpPr txBox="1"/>
          <p:nvPr/>
        </p:nvSpPr>
        <p:spPr>
          <a:xfrm>
            <a:off x="1826625" y="800213"/>
            <a:ext cx="577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Nonostante l’impiego di due procedure distinte, il confronto di set di dati di dimensioni considerevoli fa sì che i tempi di calcolo risultino elevati.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7"/>
          <p:cNvSpPr txBox="1">
            <a:spLocks noGrp="1"/>
          </p:cNvSpPr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Scelta dei template per il matching </a:t>
            </a:r>
            <a:endParaRPr/>
          </a:p>
        </p:txBody>
      </p:sp>
      <p:sp>
        <p:nvSpPr>
          <p:cNvPr id="1085" name="Google Shape;1085;p107"/>
          <p:cNvSpPr txBox="1"/>
          <p:nvPr/>
        </p:nvSpPr>
        <p:spPr>
          <a:xfrm>
            <a:off x="1167775" y="720500"/>
            <a:ext cx="70962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159 template sono stati scelti secondo i seguenti criteri: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6" name="Google Shape;1086;p107"/>
          <p:cNvPicPr preferRelativeResize="0"/>
          <p:nvPr/>
        </p:nvPicPr>
        <p:blipFill rotWithShape="1">
          <a:blip r:embed="rId3">
            <a:alphaModFix/>
          </a:blip>
          <a:srcRect l="7328" t="6228" r="10047" b="6655"/>
          <a:stretch/>
        </p:blipFill>
        <p:spPr>
          <a:xfrm>
            <a:off x="6319850" y="2924100"/>
            <a:ext cx="2648975" cy="20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07"/>
          <p:cNvPicPr preferRelativeResize="0"/>
          <p:nvPr/>
        </p:nvPicPr>
        <p:blipFill rotWithShape="1">
          <a:blip r:embed="rId4">
            <a:alphaModFix/>
          </a:blip>
          <a:srcRect l="9099" t="4811" r="14243" b="6077"/>
          <a:stretch/>
        </p:blipFill>
        <p:spPr>
          <a:xfrm>
            <a:off x="493275" y="1403350"/>
            <a:ext cx="2464475" cy="205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07"/>
          <p:cNvSpPr txBox="1"/>
          <p:nvPr/>
        </p:nvSpPr>
        <p:spPr>
          <a:xfrm>
            <a:off x="2984300" y="1273650"/>
            <a:ext cx="4890000" cy="1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arenR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Assenza di rumore</a:t>
            </a:r>
            <a:endParaRPr sz="13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Alcuni template estratti contengono elementi di rumore che, a causa della loro somiglianza strutturale con le vene, possono generare falsi negativi o falsi positivi.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9" name="Google Shape;1089;p107"/>
          <p:cNvSpPr txBox="1"/>
          <p:nvPr/>
        </p:nvSpPr>
        <p:spPr>
          <a:xfrm>
            <a:off x="1395300" y="3639875"/>
            <a:ext cx="4857300" cy="10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2)    Presenza di più vene</a:t>
            </a:r>
            <a:endParaRPr sz="13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it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Permette di  ottenere  un campione più univoco possibile.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8"/>
          <p:cNvSpPr/>
          <p:nvPr/>
        </p:nvSpPr>
        <p:spPr>
          <a:xfrm>
            <a:off x="3321625" y="2866412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108"/>
          <p:cNvSpPr/>
          <p:nvPr/>
        </p:nvSpPr>
        <p:spPr>
          <a:xfrm>
            <a:off x="4328741" y="2866437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Dolor nec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6" name="Google Shape;1096;p108"/>
          <p:cNvGrpSpPr/>
          <p:nvPr/>
        </p:nvGrpSpPr>
        <p:grpSpPr>
          <a:xfrm>
            <a:off x="2672509" y="2030693"/>
            <a:ext cx="1827900" cy="2399700"/>
            <a:chOff x="2744034" y="1146343"/>
            <a:chExt cx="1827900" cy="2399700"/>
          </a:xfrm>
        </p:grpSpPr>
        <p:sp>
          <p:nvSpPr>
            <p:cNvPr id="1097" name="Google Shape;1097;p108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08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08"/>
            <p:cNvSpPr txBox="1"/>
            <p:nvPr/>
          </p:nvSpPr>
          <p:spPr>
            <a:xfrm>
              <a:off x="2832588" y="1823375"/>
              <a:ext cx="1649400" cy="16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INTERO DATABASE</a:t>
              </a:r>
              <a:endParaRPr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it" sz="9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73 utenti</a:t>
              </a:r>
              <a:endParaRPr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it" sz="9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1460 template</a:t>
              </a:r>
              <a:endParaRPr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it" sz="9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1065070 confront</a:t>
              </a:r>
              <a:r>
                <a:rPr lang="it" sz="1100" b="1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100" name="Google Shape;1100;p108"/>
          <p:cNvGrpSpPr/>
          <p:nvPr/>
        </p:nvGrpSpPr>
        <p:grpSpPr>
          <a:xfrm>
            <a:off x="4500559" y="2481819"/>
            <a:ext cx="1827900" cy="2399700"/>
            <a:chOff x="4572084" y="1597469"/>
            <a:chExt cx="1827900" cy="2399700"/>
          </a:xfrm>
        </p:grpSpPr>
        <p:sp>
          <p:nvSpPr>
            <p:cNvPr id="1101" name="Google Shape;1101;p10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08"/>
            <p:cNvSpPr/>
            <p:nvPr/>
          </p:nvSpPr>
          <p:spPr>
            <a:xfrm rot="10800000" flipH="1">
              <a:off x="4662018" y="1687411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08"/>
          <p:cNvSpPr txBox="1"/>
          <p:nvPr/>
        </p:nvSpPr>
        <p:spPr>
          <a:xfrm>
            <a:off x="3224550" y="1753075"/>
            <a:ext cx="15021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5136 ore 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4" name="Google Shape;1104;p108"/>
          <p:cNvSpPr txBox="1"/>
          <p:nvPr/>
        </p:nvSpPr>
        <p:spPr>
          <a:xfrm>
            <a:off x="4589788" y="2707725"/>
            <a:ext cx="1649400" cy="1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SOTTO DATABASE</a:t>
            </a:r>
            <a:endParaRPr sz="11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lang="it"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43 utenti</a:t>
            </a:r>
            <a:endParaRPr sz="9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lang="it"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159 template</a:t>
            </a:r>
            <a:endParaRPr sz="9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it" sz="9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12561 confront</a:t>
            </a:r>
            <a:r>
              <a:rPr lang="it" sz="11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sz="11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1105" name="Google Shape;1105;p108"/>
          <p:cNvSpPr txBox="1"/>
          <p:nvPr/>
        </p:nvSpPr>
        <p:spPr>
          <a:xfrm>
            <a:off x="5073425" y="4753575"/>
            <a:ext cx="15021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60 ore 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6" name="Google Shape;1106;p108"/>
          <p:cNvSpPr txBox="1"/>
          <p:nvPr/>
        </p:nvSpPr>
        <p:spPr>
          <a:xfrm>
            <a:off x="1170750" y="680275"/>
            <a:ext cx="74643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Confronto tra il tempo richiesto per eseguire il matching sull'intero database (20 template per ciascun utente) e quello necessario per eseguirlo su un sotto database (159 template )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just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Tempo medio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 ogni confronto è di  </a:t>
            </a: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17,36 secondi,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7" name="Google Shape;1107;p108"/>
          <p:cNvSpPr txBox="1">
            <a:spLocks noGrp="1"/>
          </p:cNvSpPr>
          <p:nvPr>
            <p:ph type="title"/>
          </p:nvPr>
        </p:nvSpPr>
        <p:spPr>
          <a:xfrm>
            <a:off x="1170750" y="1437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Tempi di esecuzione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1034950" y="456950"/>
            <a:ext cx="810905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Estrapolazione </a:t>
            </a:r>
            <a:endParaRPr sz="3000" dirty="0">
              <a:latin typeface="+mj-lt"/>
            </a:endParaRPr>
          </a:p>
        </p:txBody>
      </p:sp>
      <p:sp>
        <p:nvSpPr>
          <p:cNvPr id="460" name="Google Shape;460;p45"/>
          <p:cNvSpPr txBox="1">
            <a:spLocks noGrp="1"/>
          </p:cNvSpPr>
          <p:nvPr>
            <p:ph type="body" idx="1"/>
          </p:nvPr>
        </p:nvSpPr>
        <p:spPr>
          <a:xfrm>
            <a:off x="939700" y="1373950"/>
            <a:ext cx="6161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Creazione del volume utile all’estrazione delle strutture venose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Creazione di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mascheraAcqua</a:t>
            </a: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mascheraNero </a:t>
            </a: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it" sz="1500" i="1" dirty="0">
                <a:latin typeface="Arial"/>
                <a:ea typeface="Arial"/>
                <a:cs typeface="Arial"/>
                <a:sym typeface="Arial"/>
              </a:rPr>
              <a:t>volumePalmo</a:t>
            </a:r>
            <a:endParaRPr sz="1500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591E-6371-EC55-9BEA-09759249CF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7" y="2421748"/>
            <a:ext cx="2818765" cy="2112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04C8-1A9A-9544-DE1F-83E4F8905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35" y="2421748"/>
            <a:ext cx="2811145" cy="21126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E03E0-D7DC-A721-C4B3-EF2F1A3DE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93" y="2421748"/>
            <a:ext cx="2825750" cy="211264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9"/>
          <p:cNvSpPr txBox="1">
            <a:spLocks noGrp="1"/>
          </p:cNvSpPr>
          <p:nvPr>
            <p:ph type="title"/>
          </p:nvPr>
        </p:nvSpPr>
        <p:spPr>
          <a:xfrm>
            <a:off x="1266325" y="507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Risultati</a:t>
            </a:r>
            <a:endParaRPr/>
          </a:p>
        </p:txBody>
      </p:sp>
      <p:sp>
        <p:nvSpPr>
          <p:cNvPr id="1113" name="Google Shape;1113;p109"/>
          <p:cNvSpPr txBox="1"/>
          <p:nvPr/>
        </p:nvSpPr>
        <p:spPr>
          <a:xfrm>
            <a:off x="1192825" y="503325"/>
            <a:ext cx="73617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prestazioni di un sistema biometrico vengono valutate in riferimento ai seguenti parametri: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Distribuzione Impostori/Genuini 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Curva FAR / FRR,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EER (“Equal Error Rate”)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4" name="Google Shape;111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38" y="2312938"/>
            <a:ext cx="3323481" cy="2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38" y="2301750"/>
            <a:ext cx="3348719" cy="2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9"/>
          <p:cNvSpPr txBox="1"/>
          <p:nvPr/>
        </p:nvSpPr>
        <p:spPr>
          <a:xfrm>
            <a:off x="3472950" y="1832600"/>
            <a:ext cx="219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solidFill>
                  <a:schemeClr val="lt1"/>
                </a:solidFill>
                <a:highlight>
                  <a:srgbClr val="674EA7"/>
                </a:highlight>
              </a:rPr>
              <a:t>l’EER pari all’1,9%.</a:t>
            </a:r>
            <a:endParaRPr sz="1800" b="1">
              <a:solidFill>
                <a:schemeClr val="lt1"/>
              </a:solidFill>
              <a:highlight>
                <a:srgbClr val="674EA7"/>
              </a:highlight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0"/>
          <p:cNvSpPr txBox="1">
            <a:spLocks noGrp="1"/>
          </p:cNvSpPr>
          <p:nvPr>
            <p:ph type="title"/>
          </p:nvPr>
        </p:nvSpPr>
        <p:spPr>
          <a:xfrm>
            <a:off x="12129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10"/>
          <p:cNvSpPr txBox="1">
            <a:spLocks noGrp="1"/>
          </p:cNvSpPr>
          <p:nvPr>
            <p:ph type="body" idx="1"/>
          </p:nvPr>
        </p:nvSpPr>
        <p:spPr>
          <a:xfrm>
            <a:off x="1154575" y="551850"/>
            <a:ext cx="70389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Nonostante l’ERR è soddisfacente, analizzando i grafici emergono i seguenti limiti: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23" name="Google Shape;1123;p110"/>
          <p:cNvSpPr txBox="1"/>
          <p:nvPr/>
        </p:nvSpPr>
        <p:spPr>
          <a:xfrm>
            <a:off x="1304875" y="1414600"/>
            <a:ext cx="74016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it" sz="1200" b="1" i="1">
                <a:solidFill>
                  <a:schemeClr val="lt1"/>
                </a:solidFill>
              </a:rPr>
              <a:t>Score impostori elevati:</a:t>
            </a:r>
            <a:r>
              <a:rPr lang="it" sz="1200" b="1" i="1"/>
              <a:t> </a:t>
            </a:r>
            <a:r>
              <a:rPr lang="it" sz="1200" i="1">
                <a:solidFill>
                  <a:schemeClr val="lt1"/>
                </a:solidFill>
              </a:rPr>
              <a:t> </a:t>
            </a:r>
            <a:r>
              <a:rPr lang="it" sz="1200">
                <a:solidFill>
                  <a:schemeClr val="lt1"/>
                </a:solidFill>
              </a:rPr>
              <a:t>nel caso di utenti diversi ma con vene simili in posizioni vicine, lo score può raggiungere  facilmente valori elevati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</a:endParaRPr>
          </a:p>
          <a:p>
            <a:pPr marL="457200" lvl="0" indent="0" algn="just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24" name="Google Shape;112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875" y="2377800"/>
            <a:ext cx="2959800" cy="2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500" y="2338875"/>
            <a:ext cx="2999851" cy="23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1"/>
          <p:cNvSpPr txBox="1"/>
          <p:nvPr/>
        </p:nvSpPr>
        <p:spPr>
          <a:xfrm>
            <a:off x="1098225" y="402775"/>
            <a:ext cx="7401600" cy="9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</a:endParaRPr>
          </a:p>
          <a:p>
            <a:pPr marL="457200" lvl="0" indent="-304800" algn="just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 startAt="2"/>
            </a:pPr>
            <a:r>
              <a:rPr lang="it" sz="1200" b="1" i="1">
                <a:solidFill>
                  <a:schemeClr val="lt1"/>
                </a:solidFill>
              </a:rPr>
              <a:t>Difficoltà nel raggiungere score genuini elevati: </a:t>
            </a:r>
            <a:r>
              <a:rPr lang="it" sz="1200">
                <a:solidFill>
                  <a:schemeClr val="lt1"/>
                </a:solidFill>
              </a:rPr>
              <a:t>è complesso ottenere score genuini superiori a 0.8, in quanto risulta difficile allineare perfettamente i volumi in tutte le direzioni, data la loro complessità e variabilità.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31" name="Google Shape;113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450" y="2129975"/>
            <a:ext cx="3136200" cy="250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150" y="2104034"/>
            <a:ext cx="3136200" cy="25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2"/>
          <p:cNvSpPr txBox="1">
            <a:spLocks noGrp="1"/>
          </p:cNvSpPr>
          <p:nvPr>
            <p:ph type="title"/>
          </p:nvPr>
        </p:nvSpPr>
        <p:spPr>
          <a:xfrm>
            <a:off x="1138825" y="-73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sp>
        <p:nvSpPr>
          <p:cNvPr id="1138" name="Google Shape;1138;p112"/>
          <p:cNvSpPr txBox="1"/>
          <p:nvPr/>
        </p:nvSpPr>
        <p:spPr>
          <a:xfrm>
            <a:off x="1034375" y="461000"/>
            <a:ext cx="7772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Il metodo </a:t>
            </a:r>
            <a:r>
              <a:rPr lang="it" sz="1200" b="1" i="1">
                <a:solidFill>
                  <a:schemeClr val="lt1"/>
                </a:solidFill>
              </a:rPr>
              <a:t>metodo CCM</a:t>
            </a:r>
            <a:r>
              <a:rPr lang="it" sz="1200">
                <a:solidFill>
                  <a:schemeClr val="lt1"/>
                </a:solidFill>
              </a:rPr>
              <a:t>  si distingue per la sua innovatività nell'estrazione del pattern venoso del palmo della mano. E’ stato progettato per essere adattabile a diverse situazioni al fine di garantire un'elevata ripetibilità. </a:t>
            </a:r>
            <a:endParaRPr sz="12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i="1" u="sng">
                <a:solidFill>
                  <a:schemeClr val="lt1"/>
                </a:solidFill>
              </a:rPr>
              <a:t>LIMITI :</a:t>
            </a:r>
            <a:endParaRPr sz="1100" i="1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>
                <a:solidFill>
                  <a:schemeClr val="lt1"/>
                </a:solidFill>
              </a:rPr>
              <a:t>Richiede costi computazionali elevati;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>
                <a:solidFill>
                  <a:schemeClr val="lt1"/>
                </a:solidFill>
              </a:rPr>
              <a:t>Se l’utente ha vene profonde con valori di intensità superiori alla media, l’estrazione del template potrebbe risultare non ottimale.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39" name="Google Shape;113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25" y="2468425"/>
            <a:ext cx="2743075" cy="22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12"/>
          <p:cNvPicPr preferRelativeResize="0"/>
          <p:nvPr/>
        </p:nvPicPr>
        <p:blipFill rotWithShape="1">
          <a:blip r:embed="rId4">
            <a:alphaModFix/>
          </a:blip>
          <a:srcRect l="9727" t="5955" r="12578" b="6209"/>
          <a:stretch/>
        </p:blipFill>
        <p:spPr>
          <a:xfrm>
            <a:off x="2142275" y="2468425"/>
            <a:ext cx="2813477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3"/>
          <p:cNvSpPr txBox="1"/>
          <p:nvPr/>
        </p:nvSpPr>
        <p:spPr>
          <a:xfrm>
            <a:off x="1019625" y="-1123675"/>
            <a:ext cx="7772400" cy="4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3. Se l’Utente ha vene profonde con valori di intensità superiori alla media, l’estrazione del template potrebbe </a:t>
            </a:r>
            <a:r>
              <a:rPr lang="it" sz="1200">
                <a:solidFill>
                  <a:schemeClr val="lt1"/>
                </a:solidFill>
              </a:rPr>
              <a:t>risultare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 startAt="3"/>
            </a:pPr>
            <a:r>
              <a:rPr lang="it" sz="1200">
                <a:solidFill>
                  <a:schemeClr val="lt1"/>
                </a:solidFill>
              </a:rPr>
              <a:t> Sebbene la distanza minima tra il palmo e i primi voxel con valore pari a zero corrisponde a una vena, questo metodo non consente di individuare vene situate a una profondità maggiore.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650" y="1638525"/>
            <a:ext cx="3140775" cy="2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13"/>
          <p:cNvPicPr preferRelativeResize="0"/>
          <p:nvPr/>
        </p:nvPicPr>
        <p:blipFill rotWithShape="1">
          <a:blip r:embed="rId4">
            <a:alphaModFix/>
          </a:blip>
          <a:srcRect l="-5350" r="5350"/>
          <a:stretch/>
        </p:blipFill>
        <p:spPr>
          <a:xfrm>
            <a:off x="4805675" y="1612575"/>
            <a:ext cx="3271535" cy="2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13"/>
          <p:cNvSpPr txBox="1"/>
          <p:nvPr/>
        </p:nvSpPr>
        <p:spPr>
          <a:xfrm>
            <a:off x="1493625" y="4407750"/>
            <a:ext cx="65571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000" i="1">
                <a:solidFill>
                  <a:schemeClr val="lt1"/>
                </a:solidFill>
              </a:rPr>
              <a:t>Dal primo volume binarizzato si nota come la vena sulla destra abbia uno sviluppo maggiore lungo l’asse y ma questa viene tagliata  perché si prolunga sotto la vena principale quindi il livello di fine binarizzazione la esclude.</a:t>
            </a:r>
            <a:endParaRPr sz="10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4"/>
          <p:cNvSpPr txBox="1"/>
          <p:nvPr/>
        </p:nvSpPr>
        <p:spPr>
          <a:xfrm>
            <a:off x="1079950" y="-770575"/>
            <a:ext cx="7772400" cy="47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 startAt="4"/>
            </a:pPr>
            <a:r>
              <a:rPr lang="it" sz="1300">
                <a:solidFill>
                  <a:schemeClr val="lt1"/>
                </a:solidFill>
              </a:rPr>
              <a:t>Alcune componenti di rumore non vengono eliminate correttamente, per via della somiglianza strutturale con le vene. </a:t>
            </a: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54" name="Google Shape;1154;p114"/>
          <p:cNvPicPr preferRelativeResize="0"/>
          <p:nvPr/>
        </p:nvPicPr>
        <p:blipFill rotWithShape="1">
          <a:blip r:embed="rId3">
            <a:alphaModFix/>
          </a:blip>
          <a:srcRect l="5317" r="5317"/>
          <a:stretch/>
        </p:blipFill>
        <p:spPr>
          <a:xfrm>
            <a:off x="1319918" y="1720300"/>
            <a:ext cx="3413825" cy="28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000" y="1753050"/>
            <a:ext cx="3374875" cy="28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5"/>
          <p:cNvSpPr txBox="1"/>
          <p:nvPr/>
        </p:nvSpPr>
        <p:spPr>
          <a:xfrm>
            <a:off x="1041025" y="-1879725"/>
            <a:ext cx="77724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 startAt="5"/>
            </a:pPr>
            <a:r>
              <a:rPr lang="it" sz="1300">
                <a:solidFill>
                  <a:schemeClr val="lt1"/>
                </a:solidFill>
              </a:rPr>
              <a:t>L’affinamento, pur essendo indispensabile per separare le vene dal rumore, può introdurre errori. </a:t>
            </a: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161" name="Google Shape;116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000" y="1629850"/>
            <a:ext cx="3214651" cy="27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375" y="1629850"/>
            <a:ext cx="3334325" cy="2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6"/>
          <p:cNvSpPr txBox="1"/>
          <p:nvPr/>
        </p:nvSpPr>
        <p:spPr>
          <a:xfrm>
            <a:off x="1079950" y="-913300"/>
            <a:ext cx="77724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u="sng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1168" name="Google Shape;1168;p116"/>
          <p:cNvSpPr txBox="1"/>
          <p:nvPr/>
        </p:nvSpPr>
        <p:spPr>
          <a:xfrm>
            <a:off x="1414200" y="1275975"/>
            <a:ext cx="6315600" cy="3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Ottimizzazione Parametri:</a:t>
            </a:r>
            <a:r>
              <a:rPr lang="it" sz="1100" dirty="0">
                <a:solidFill>
                  <a:schemeClr val="lt1"/>
                </a:solidFill>
              </a:rPr>
              <a:t> Testare nuovi valori per parametri e soglie nelle varie fasi di estrazione.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Binarizzazione Semplificata:</a:t>
            </a:r>
            <a:r>
              <a:rPr lang="it" sz="1100" dirty="0">
                <a:solidFill>
                  <a:schemeClr val="lt1"/>
                </a:solidFill>
              </a:rPr>
              <a:t> Condensare il doppio passaggio  del calcolo della fine binarizzazione in un unico step, combinando le tecniche o utilizzando solo la procedura iterativa.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Preprocessing:</a:t>
            </a:r>
            <a:r>
              <a:rPr lang="it" sz="1100" dirty="0">
                <a:solidFill>
                  <a:schemeClr val="lt1"/>
                </a:solidFill>
              </a:rPr>
              <a:t> Integrare filtri avanzati (es. SRAD o LEE) per ridurre il rumore e migliorare il riconoscimento dei pattern venosi.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Matching Efficiente:</a:t>
            </a:r>
            <a:r>
              <a:rPr lang="it" sz="1100" dirty="0">
                <a:solidFill>
                  <a:schemeClr val="lt1"/>
                </a:solidFill>
              </a:rPr>
              <a:t> Sostituire il metodo di allineamento con un processo di </a:t>
            </a:r>
            <a:r>
              <a:rPr lang="it" sz="1100" i="1" dirty="0">
                <a:solidFill>
                  <a:schemeClr val="lt1"/>
                </a:solidFill>
              </a:rPr>
              <a:t>image registration</a:t>
            </a:r>
            <a:r>
              <a:rPr lang="it" sz="1100" dirty="0">
                <a:solidFill>
                  <a:schemeClr val="lt1"/>
                </a:solidFill>
              </a:rPr>
              <a:t>, bilanciando accuratezza e tempi di esecuzione.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 b="1" dirty="0">
                <a:solidFill>
                  <a:schemeClr val="lt1"/>
                </a:solidFill>
              </a:rPr>
              <a:t>Ottimizzazione del Codice:</a:t>
            </a:r>
            <a:r>
              <a:rPr lang="it" sz="1100" dirty="0">
                <a:solidFill>
                  <a:schemeClr val="lt1"/>
                </a:solidFill>
              </a:rPr>
              <a:t> Snellire il codice per ridurre i tempi di elaborazione e migliorare le prestazioni complessive.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1169" name="Google Shape;1169;p116"/>
          <p:cNvSpPr txBox="1"/>
          <p:nvPr/>
        </p:nvSpPr>
        <p:spPr>
          <a:xfrm>
            <a:off x="1174750" y="254050"/>
            <a:ext cx="3646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i="1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SVILUPPI FUTURI:</a:t>
            </a: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 b="1">
                <a:solidFill>
                  <a:schemeClr val="lt1"/>
                </a:solidFill>
              </a:rPr>
              <a:t>Possibili Miglioramenti al Sistema Biometrico</a:t>
            </a:r>
            <a:endParaRPr sz="1300" i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550024" y="327075"/>
            <a:ext cx="8593975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000" dirty="0">
                <a:latin typeface="+mj-lt"/>
              </a:rPr>
              <a:t>Il metodo CCM: </a:t>
            </a:r>
            <a:r>
              <a:rPr lang="it-IT" sz="3000" u="sng" dirty="0">
                <a:latin typeface="+mj-lt"/>
              </a:rPr>
              <a:t>Binarizzazione</a:t>
            </a:r>
            <a:endParaRPr sz="3000" u="sng" dirty="0">
              <a:latin typeface="+mj-lt"/>
            </a:endParaRPr>
          </a:p>
        </p:txBody>
      </p:sp>
      <p:sp>
        <p:nvSpPr>
          <p:cNvPr id="469" name="Google Shape;469;p46"/>
          <p:cNvSpPr/>
          <p:nvPr/>
        </p:nvSpPr>
        <p:spPr>
          <a:xfrm>
            <a:off x="930975" y="1366049"/>
            <a:ext cx="4183286" cy="327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uint8 [0,255] -&gt; logical [0,1]</a:t>
            </a:r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4294967295"/>
          </p:nvPr>
        </p:nvSpPr>
        <p:spPr>
          <a:xfrm>
            <a:off x="930975" y="2045225"/>
            <a:ext cx="6161700" cy="22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Mantenere la maggior quantità di informazioni utili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Una soglia fissa non è sufficiente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Binarizzazione adattiva, basata su: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inizio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Coordinata Z di fine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iniziale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 dirty="0">
                <a:latin typeface="Arial"/>
                <a:ea typeface="Arial"/>
                <a:cs typeface="Arial"/>
                <a:sym typeface="Arial"/>
              </a:rPr>
              <a:t>Soglia finale di binarizzazione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6" name="Google Shape;476;p47"/>
          <p:cNvSpPr txBox="1">
            <a:spLocks noGrp="1"/>
          </p:cNvSpPr>
          <p:nvPr>
            <p:ph type="title"/>
          </p:nvPr>
        </p:nvSpPr>
        <p:spPr>
          <a:xfrm>
            <a:off x="1212574" y="344500"/>
            <a:ext cx="7931425" cy="6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Il metodo CCM: Binarizzazione: </a:t>
            </a:r>
            <a:r>
              <a:rPr kumimoji="0" lang="it-IT" sz="1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sym typeface="Montserrat"/>
              </a:rPr>
              <a:t>Calcolo del vettore fine binarizzazione</a:t>
            </a:r>
            <a:endParaRPr u="sng" dirty="0">
              <a:latin typeface="+mj-lt"/>
            </a:endParaRPr>
          </a:p>
        </p:txBody>
      </p:sp>
      <p:sp>
        <p:nvSpPr>
          <p:cNvPr id="477" name="Google Shape;477;p47"/>
          <p:cNvSpPr/>
          <p:nvPr/>
        </p:nvSpPr>
        <p:spPr>
          <a:xfrm>
            <a:off x="1212574" y="2285532"/>
            <a:ext cx="6834900" cy="74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7"/>
          <p:cNvSpPr txBox="1">
            <a:spLocks noGrp="1"/>
          </p:cNvSpPr>
          <p:nvPr>
            <p:ph type="body" idx="1"/>
          </p:nvPr>
        </p:nvSpPr>
        <p:spPr>
          <a:xfrm>
            <a:off x="1212574" y="2285532"/>
            <a:ext cx="68349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 dirty="0">
                <a:solidFill>
                  <a:srgbClr val="FFFFFF"/>
                </a:solidFill>
                <a:latin typeface="+mn-lt"/>
              </a:rPr>
              <a:t>Assunzione 1 : La vena che si trova più in basso è anche quella più consistente e quindi sarà caratterizzata da molti voxel pari a 0.</a:t>
            </a:r>
            <a:endParaRPr sz="1500" dirty="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2897</Words>
  <Application>Microsoft Office PowerPoint</Application>
  <PresentationFormat>On-screen Show (16:9)</PresentationFormat>
  <Paragraphs>496</Paragraphs>
  <Slides>77</Slides>
  <Notes>77</Notes>
  <HiddenSlides>52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Calibri</vt:lpstr>
      <vt:lpstr>Montserrat</vt:lpstr>
      <vt:lpstr>Cambria Math</vt:lpstr>
      <vt:lpstr>Oswald Medium</vt:lpstr>
      <vt:lpstr>Arial</vt:lpstr>
      <vt:lpstr>Lato</vt:lpstr>
      <vt:lpstr>Roboto</vt:lpstr>
      <vt:lpstr>Focus</vt:lpstr>
      <vt:lpstr>PRESENTAZIONE PROGETTO </vt:lpstr>
      <vt:lpstr>PowerPoint Presentation</vt:lpstr>
      <vt:lpstr>Introduzione</vt:lpstr>
      <vt:lpstr>Il metodo CCM</vt:lpstr>
      <vt:lpstr>Il metodo CCM: Dati di partenza </vt:lpstr>
      <vt:lpstr>Il metodo CCM: Ridimensionamento</vt:lpstr>
      <vt:lpstr>Il metodo CCM: Estrapolazione </vt:lpstr>
      <vt:lpstr>Il metodo CCM: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Calcolo del vettore fine binarizzazione</vt:lpstr>
      <vt:lpstr>Il metodo CCM: Binarizzazione: Binarizzazione iniziale e pulizia morfologica</vt:lpstr>
      <vt:lpstr>Il metodo CCM: Binarizzazione: Stima distanze vene–palmo e stima dei diametri</vt:lpstr>
      <vt:lpstr>Il metodo CCM: Binarizzazione: Stima distanze vene–palmo e stima dei diametri</vt:lpstr>
      <vt:lpstr>Il metodo CCM: Binarizzazione: Stima distanze vene–palmo e stima dei diametri</vt:lpstr>
      <vt:lpstr>Il metodo CCM: Binarizzazione: Stima automatica della soglia iniziale</vt:lpstr>
      <vt:lpstr>Il metodo CCM: Binarizzazione: Stima automatica della soglia iniziale</vt:lpstr>
      <vt:lpstr>Il metodo CCM: Binarizzazione: Stima automatica della soglia iniziale</vt:lpstr>
      <vt:lpstr>Il metodo CCM: Binarizzazione: Binarizzazione finale</vt:lpstr>
      <vt:lpstr>Il metodo CCM: Binarizzazione: Binarizzazione finale</vt:lpstr>
      <vt:lpstr>4.Operazioni morfologiche</vt:lpstr>
      <vt:lpstr>5.Filtraggio</vt:lpstr>
      <vt:lpstr>5.1.Addestramento</vt:lpstr>
      <vt:lpstr>5.1.Addestramento</vt:lpstr>
      <vt:lpstr>5.1.Addestramento</vt:lpstr>
      <vt:lpstr>5.2.Filtraggio ricorsivo</vt:lpstr>
      <vt:lpstr>5.2.Filtraggio ricorsivo</vt:lpstr>
      <vt:lpstr>5.2.Filtraggio ricorsivo</vt:lpstr>
      <vt:lpstr>5.2.Filtraggio ricorsivo</vt:lpstr>
      <vt:lpstr>5.2.Filtraggio ricorsivo</vt:lpstr>
      <vt:lpstr>5.2.Filtraggio ricorsivo</vt:lpstr>
      <vt:lpstr>6.Affinamento</vt:lpstr>
      <vt:lpstr>6.Affinamento</vt:lpstr>
      <vt:lpstr>6.Affinamento</vt:lpstr>
      <vt:lpstr>6.Affinamento</vt:lpstr>
      <vt:lpstr>6.1.Recupera segmenti</vt:lpstr>
      <vt:lpstr>6.1.Recupera segmenti</vt:lpstr>
      <vt:lpstr>6.1.Recupera segmenti</vt:lpstr>
      <vt:lpstr>6.1.Recupera segmenti</vt:lpstr>
      <vt:lpstr>6.2.Elimina rumore</vt:lpstr>
      <vt:lpstr>6.2.Elimina rumore</vt:lpstr>
      <vt:lpstr>6.2.Elimina rumore</vt:lpstr>
      <vt:lpstr>6.2.Elimina rumore</vt:lpstr>
      <vt:lpstr>6.2.Elimina rumore</vt:lpstr>
      <vt:lpstr>6.2.Elimina rumore</vt:lpstr>
      <vt:lpstr>6.2.Elimina rumore</vt:lpstr>
      <vt:lpstr>6.3.Filling vene</vt:lpstr>
      <vt:lpstr>6.3.Filling vene</vt:lpstr>
      <vt:lpstr>6.3.Filling vene</vt:lpstr>
      <vt:lpstr>6.3.Filling vene</vt:lpstr>
      <vt:lpstr>7.Visualizzazione template finale</vt:lpstr>
      <vt:lpstr>7.Visualizzazione template finale</vt:lpstr>
      <vt:lpstr>7.Visualizzazione template finale</vt:lpstr>
      <vt:lpstr>7.Visualizzazione template finale</vt:lpstr>
      <vt:lpstr>7.Visualizzazione template finale</vt:lpstr>
      <vt:lpstr>7.Visualizzazione template finale</vt:lpstr>
      <vt:lpstr>7.Visualizzazione template finale</vt:lpstr>
      <vt:lpstr>Matching 3D</vt:lpstr>
      <vt:lpstr>PowerPoint Presentation</vt:lpstr>
      <vt:lpstr>PowerPoint Presentation</vt:lpstr>
      <vt:lpstr>PowerPoint Presentation</vt:lpstr>
      <vt:lpstr>Scelta di un Sotto Database</vt:lpstr>
      <vt:lpstr>Scelta dei template per il matching </vt:lpstr>
      <vt:lpstr>Tempi di esecuzione </vt:lpstr>
      <vt:lpstr>Risultati</vt:lpstr>
      <vt:lpstr>Analisi dei risultati   </vt:lpstr>
      <vt:lpstr>PowerPoint Presentation</vt:lpstr>
      <vt:lpstr>Conclusioni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Pio Stolfi</cp:lastModifiedBy>
  <cp:revision>47</cp:revision>
  <dcterms:modified xsi:type="dcterms:W3CDTF">2026-01-27T22:28:54Z</dcterms:modified>
</cp:coreProperties>
</file>